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7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32"/>
  </p:normalViewPr>
  <p:slideViewPr>
    <p:cSldViewPr snapToGrid="0" snapToObjects="1">
      <p:cViewPr>
        <p:scale>
          <a:sx n="100" d="100"/>
          <a:sy n="100" d="100"/>
        </p:scale>
        <p:origin x="-70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FD97-B949-1745-864F-40F486D896D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C1E37-501B-D04F-A8BD-63516707EF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13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4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33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55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8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55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47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8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93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2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0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7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EDCD-0F1D-5844-BE5E-8D77CD20CFF3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1EC3-1BD9-C944-837A-445C1BDE45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7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489680" y="4603232"/>
            <a:ext cx="40364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Berend Jansen</a:t>
            </a:r>
          </a:p>
          <a:p>
            <a:r>
              <a:rPr lang="nl-NL" sz="2800" dirty="0" err="1" smtClean="0"/>
              <a:t>Behavioral</a:t>
            </a:r>
            <a:r>
              <a:rPr lang="nl-NL" sz="2800" dirty="0" smtClean="0"/>
              <a:t> Risk Consultant</a:t>
            </a:r>
          </a:p>
          <a:p>
            <a:r>
              <a:rPr lang="nl-NL" sz="2800" dirty="0" smtClean="0"/>
              <a:t>YX Company 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1772816"/>
            <a:ext cx="7560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Nieuw Meten in de praktijk:  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‘De meetbaarheid van Soft Controls’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990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fbeeldingsresultaat voor coso 2013 principl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4" y="1995400"/>
            <a:ext cx="7416822" cy="44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/>
          <p:cNvSpPr txBox="1"/>
          <p:nvPr/>
        </p:nvSpPr>
        <p:spPr>
          <a:xfrm>
            <a:off x="964328" y="1433459"/>
            <a:ext cx="701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Audit:  Koppeling Soft Controls met COSO 2013 </a:t>
            </a:r>
            <a:r>
              <a:rPr lang="nl-NL" sz="2400" b="1" dirty="0" smtClean="0"/>
              <a:t>  (</a:t>
            </a:r>
            <a:r>
              <a:rPr lang="nl-NL" sz="2400" b="1" dirty="0"/>
              <a:t>2/2)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41433" y="2746581"/>
            <a:ext cx="180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Leiderschap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941433" y="3693975"/>
            <a:ext cx="180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Leiderschap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48144" y="4558071"/>
            <a:ext cx="180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Faciliteren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941433" y="5955840"/>
            <a:ext cx="180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Faciliteren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941433" y="5266861"/>
            <a:ext cx="180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Stimuleren</a:t>
            </a:r>
          </a:p>
        </p:txBody>
      </p:sp>
      <p:sp>
        <p:nvSpPr>
          <p:cNvPr id="10" name="TextBox 12"/>
          <p:cNvSpPr txBox="1"/>
          <p:nvPr/>
        </p:nvSpPr>
        <p:spPr>
          <a:xfrm rot="19456137">
            <a:off x="4910952" y="3103155"/>
            <a:ext cx="217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Communiceren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6924808" y="2829879"/>
            <a:ext cx="180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Reageren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6933104" y="3618592"/>
            <a:ext cx="215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Communiceren</a:t>
            </a:r>
          </a:p>
        </p:txBody>
      </p:sp>
      <p:sp>
        <p:nvSpPr>
          <p:cNvPr id="13" name="TextBox 15"/>
          <p:cNvSpPr txBox="1"/>
          <p:nvPr/>
        </p:nvSpPr>
        <p:spPr>
          <a:xfrm rot="19691725">
            <a:off x="3023491" y="3405803"/>
            <a:ext cx="275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Reageren</a:t>
            </a:r>
          </a:p>
        </p:txBody>
      </p:sp>
      <p:sp>
        <p:nvSpPr>
          <p:cNvPr id="1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4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432" y="1447604"/>
            <a:ext cx="495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u="sng" dirty="0"/>
              <a:t>Voorbeeld:</a:t>
            </a:r>
            <a:r>
              <a:rPr lang="nl-NL" b="1" dirty="0"/>
              <a:t> </a:t>
            </a:r>
            <a:r>
              <a:rPr lang="nl-NL" dirty="0"/>
              <a:t>resultaten van de Soft Controls meting: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1142352" y="2671740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	</a:t>
            </a:r>
            <a:r>
              <a:rPr lang="nl-NL" b="1" dirty="0"/>
              <a:t>Score		Norm		Beoordeling</a:t>
            </a:r>
          </a:p>
          <a:p>
            <a:endParaRPr lang="nl-NL" dirty="0"/>
          </a:p>
          <a:p>
            <a:r>
              <a:rPr lang="nl-NL" b="1" dirty="0"/>
              <a:t>Leiderschap</a:t>
            </a:r>
            <a:r>
              <a:rPr lang="nl-NL" dirty="0"/>
              <a:t>	   IV		   IV		   </a:t>
            </a:r>
            <a:r>
              <a:rPr lang="nl-NL" b="1" dirty="0">
                <a:solidFill>
                  <a:srgbClr val="00B050"/>
                </a:solidFill>
              </a:rPr>
              <a:t>GROEN</a:t>
            </a:r>
          </a:p>
          <a:p>
            <a:endParaRPr lang="nl-NL" dirty="0"/>
          </a:p>
          <a:p>
            <a:r>
              <a:rPr lang="nl-NL" b="1" dirty="0"/>
              <a:t>Communiceren</a:t>
            </a:r>
            <a:r>
              <a:rPr lang="nl-NL" dirty="0"/>
              <a:t>	   III		   IV		   </a:t>
            </a:r>
            <a:r>
              <a:rPr lang="nl-NL" b="1" dirty="0">
                <a:solidFill>
                  <a:srgbClr val="FF0000"/>
                </a:solidFill>
              </a:rPr>
              <a:t>ROOD</a:t>
            </a:r>
          </a:p>
          <a:p>
            <a:endParaRPr lang="nl-NL" dirty="0"/>
          </a:p>
          <a:p>
            <a:r>
              <a:rPr lang="nl-NL" b="1" dirty="0"/>
              <a:t>Faciliteren</a:t>
            </a:r>
            <a:r>
              <a:rPr lang="nl-NL" dirty="0"/>
              <a:t>	   V		   V		   </a:t>
            </a:r>
            <a:r>
              <a:rPr lang="nl-NL" b="1" dirty="0">
                <a:solidFill>
                  <a:srgbClr val="00B050"/>
                </a:solidFill>
              </a:rPr>
              <a:t>GROEN</a:t>
            </a:r>
          </a:p>
          <a:p>
            <a:endParaRPr lang="nl-NL" dirty="0"/>
          </a:p>
          <a:p>
            <a:r>
              <a:rPr lang="nl-NL" b="1" dirty="0"/>
              <a:t>Stimuleren</a:t>
            </a:r>
            <a:r>
              <a:rPr lang="nl-NL" dirty="0"/>
              <a:t>	   IV		   IV		   </a:t>
            </a:r>
            <a:r>
              <a:rPr lang="nl-NL" b="1" dirty="0">
                <a:solidFill>
                  <a:srgbClr val="00B050"/>
                </a:solidFill>
              </a:rPr>
              <a:t>GROEN</a:t>
            </a:r>
          </a:p>
          <a:p>
            <a:endParaRPr lang="nl-NL" dirty="0"/>
          </a:p>
          <a:p>
            <a:r>
              <a:rPr lang="nl-NL" b="1" dirty="0"/>
              <a:t>Reageren</a:t>
            </a:r>
            <a:r>
              <a:rPr lang="nl-NL" dirty="0"/>
              <a:t>		   III		   IV		   </a:t>
            </a:r>
            <a:r>
              <a:rPr lang="nl-NL" b="1" dirty="0">
                <a:solidFill>
                  <a:srgbClr val="FF0000"/>
                </a:solidFill>
              </a:rPr>
              <a:t>ROOD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7646238" y="3238512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Coso: 1 &amp;2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7621176" y="375186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Coso: 13-15 &amp; 17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7593339" y="4318632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Coso: 3 &amp; 5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613211" y="483198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Coso: 4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7594179" y="540804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Coso: 6-12 &amp; 16</a:t>
            </a:r>
          </a:p>
        </p:txBody>
      </p:sp>
      <p:pic>
        <p:nvPicPr>
          <p:cNvPr id="9" name="Tijdelijke aanduiding voor inhoud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588"/>
          <a:stretch/>
        </p:blipFill>
        <p:spPr bwMode="auto">
          <a:xfrm>
            <a:off x="926328" y="1447604"/>
            <a:ext cx="75608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02" y="1087564"/>
            <a:ext cx="7348521" cy="5328592"/>
          </a:xfrm>
          <a:prstGeom prst="rect">
            <a:avLst/>
          </a:prstGeom>
        </p:spPr>
      </p:pic>
      <p:pic>
        <p:nvPicPr>
          <p:cNvPr id="11" name="Tijdelijke aanduiding voor inhoud 5"/>
          <p:cNvPicPr>
            <a:picLocks noChangeAspect="1"/>
          </p:cNvPicPr>
          <p:nvPr/>
        </p:nvPicPr>
        <p:blipFill rotWithShape="1">
          <a:blip r:embed="rId5"/>
          <a:srcRect l="26114" t="38177" r="25551" b="15112"/>
          <a:stretch/>
        </p:blipFill>
        <p:spPr bwMode="gray">
          <a:xfrm>
            <a:off x="1502392" y="1879652"/>
            <a:ext cx="662324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54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6606" y="1435520"/>
            <a:ext cx="576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Voorbeeld:</a:t>
            </a:r>
            <a:r>
              <a:rPr lang="nl-NL" sz="2400" b="1" dirty="0"/>
              <a:t> </a:t>
            </a:r>
            <a:r>
              <a:rPr lang="nl-NL" sz="2400" dirty="0"/>
              <a:t>resultaten van een (harde) audit: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996804" y="228097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Control environment			Information &amp; Communication</a:t>
            </a:r>
          </a:p>
          <a:p>
            <a:r>
              <a:rPr lang="nl-NL" b="1" dirty="0"/>
              <a:t>	</a:t>
            </a:r>
            <a:r>
              <a:rPr lang="nl-NL" dirty="0"/>
              <a:t>Coso 	1	</a:t>
            </a:r>
            <a:r>
              <a:rPr lang="nl-NL" dirty="0">
                <a:solidFill>
                  <a:srgbClr val="FF0000"/>
                </a:solidFill>
              </a:rPr>
              <a:t>Rood</a:t>
            </a:r>
            <a:r>
              <a:rPr lang="nl-NL" dirty="0"/>
              <a:t>			Coso	13     </a:t>
            </a:r>
            <a:r>
              <a:rPr lang="nl-NL" dirty="0">
                <a:solidFill>
                  <a:srgbClr val="FF0000"/>
                </a:solidFill>
              </a:rPr>
              <a:t>Rood</a:t>
            </a:r>
          </a:p>
          <a:p>
            <a:r>
              <a:rPr lang="nl-NL" dirty="0"/>
              <a:t>		2	</a:t>
            </a:r>
            <a:r>
              <a:rPr lang="nl-NL" dirty="0">
                <a:solidFill>
                  <a:srgbClr val="00B050"/>
                </a:solidFill>
              </a:rPr>
              <a:t>Groen</a:t>
            </a:r>
            <a:r>
              <a:rPr lang="nl-NL" dirty="0"/>
              <a:t>				14     </a:t>
            </a:r>
            <a:r>
              <a:rPr lang="nl-NL" dirty="0">
                <a:solidFill>
                  <a:srgbClr val="00B050"/>
                </a:solidFill>
              </a:rPr>
              <a:t>Groen</a:t>
            </a:r>
          </a:p>
          <a:p>
            <a:r>
              <a:rPr lang="nl-NL" dirty="0"/>
              <a:t>		3	</a:t>
            </a:r>
            <a:r>
              <a:rPr lang="nl-NL" dirty="0">
                <a:solidFill>
                  <a:srgbClr val="FF0000"/>
                </a:solidFill>
              </a:rPr>
              <a:t>Rood</a:t>
            </a:r>
            <a:r>
              <a:rPr lang="nl-NL" dirty="0"/>
              <a:t>				15     </a:t>
            </a:r>
            <a:r>
              <a:rPr lang="nl-NL" dirty="0">
                <a:solidFill>
                  <a:srgbClr val="FF0000"/>
                </a:solidFill>
              </a:rPr>
              <a:t>Rood</a:t>
            </a:r>
          </a:p>
          <a:p>
            <a:r>
              <a:rPr lang="nl-NL" dirty="0"/>
              <a:t>		4	</a:t>
            </a:r>
            <a:r>
              <a:rPr lang="nl-NL" dirty="0">
                <a:solidFill>
                  <a:srgbClr val="00B050"/>
                </a:solidFill>
              </a:rPr>
              <a:t>Groen</a:t>
            </a:r>
          </a:p>
          <a:p>
            <a:r>
              <a:rPr lang="nl-NL" b="1" dirty="0"/>
              <a:t>		</a:t>
            </a:r>
            <a:r>
              <a:rPr lang="nl-NL" dirty="0"/>
              <a:t>5	</a:t>
            </a:r>
            <a:r>
              <a:rPr lang="nl-NL" dirty="0">
                <a:solidFill>
                  <a:srgbClr val="00B050"/>
                </a:solidFill>
              </a:rPr>
              <a:t>Groen</a:t>
            </a:r>
            <a:r>
              <a:rPr lang="nl-NL" b="1" dirty="0"/>
              <a:t>		Monitoring Activities</a:t>
            </a:r>
          </a:p>
          <a:p>
            <a:r>
              <a:rPr lang="nl-NL" b="1" dirty="0"/>
              <a:t>Risk Assessment					</a:t>
            </a:r>
            <a:r>
              <a:rPr lang="nl-NL" dirty="0"/>
              <a:t>Coso	16     </a:t>
            </a:r>
            <a:r>
              <a:rPr lang="nl-NL" dirty="0">
                <a:solidFill>
                  <a:srgbClr val="00B050"/>
                </a:solidFill>
              </a:rPr>
              <a:t>Groen</a:t>
            </a:r>
          </a:p>
          <a:p>
            <a:r>
              <a:rPr lang="nl-NL" b="1" dirty="0"/>
              <a:t>	</a:t>
            </a:r>
            <a:r>
              <a:rPr lang="nl-NL" dirty="0"/>
              <a:t>Coso	6	</a:t>
            </a:r>
            <a:r>
              <a:rPr lang="nl-NL" dirty="0">
                <a:solidFill>
                  <a:srgbClr val="00B050"/>
                </a:solidFill>
              </a:rPr>
              <a:t>Groen	</a:t>
            </a:r>
            <a:r>
              <a:rPr lang="nl-NL" dirty="0"/>
              <a:t>			17     </a:t>
            </a:r>
            <a:r>
              <a:rPr lang="nl-NL" dirty="0">
                <a:solidFill>
                  <a:srgbClr val="FF0000"/>
                </a:solidFill>
              </a:rPr>
              <a:t>Rood</a:t>
            </a:r>
          </a:p>
          <a:p>
            <a:r>
              <a:rPr lang="nl-NL" dirty="0"/>
              <a:t>		7	</a:t>
            </a:r>
            <a:r>
              <a:rPr lang="nl-NL" dirty="0">
                <a:solidFill>
                  <a:srgbClr val="00B050"/>
                </a:solidFill>
              </a:rPr>
              <a:t>Groen</a:t>
            </a:r>
          </a:p>
          <a:p>
            <a:r>
              <a:rPr lang="nl-NL" dirty="0"/>
              <a:t>		8	</a:t>
            </a:r>
            <a:r>
              <a:rPr lang="nl-NL" dirty="0">
                <a:solidFill>
                  <a:srgbClr val="00B050"/>
                </a:solidFill>
              </a:rPr>
              <a:t>Groen</a:t>
            </a:r>
          </a:p>
          <a:p>
            <a:r>
              <a:rPr lang="nl-NL" dirty="0"/>
              <a:t>		9	</a:t>
            </a:r>
            <a:r>
              <a:rPr lang="nl-NL" dirty="0">
                <a:solidFill>
                  <a:srgbClr val="00B050"/>
                </a:solidFill>
              </a:rPr>
              <a:t>Groen</a:t>
            </a:r>
          </a:p>
          <a:p>
            <a:r>
              <a:rPr lang="nl-NL" b="1" dirty="0"/>
              <a:t>Control Activities</a:t>
            </a:r>
          </a:p>
          <a:p>
            <a:r>
              <a:rPr lang="nl-NL" b="1" dirty="0"/>
              <a:t>	</a:t>
            </a:r>
            <a:r>
              <a:rPr lang="nl-NL" dirty="0"/>
              <a:t>Coso	10	</a:t>
            </a:r>
            <a:r>
              <a:rPr lang="nl-NL" dirty="0">
                <a:solidFill>
                  <a:srgbClr val="00B050"/>
                </a:solidFill>
              </a:rPr>
              <a:t>Groen</a:t>
            </a:r>
          </a:p>
          <a:p>
            <a:r>
              <a:rPr lang="nl-NL" dirty="0"/>
              <a:t>		11	</a:t>
            </a:r>
            <a:r>
              <a:rPr lang="nl-NL" dirty="0">
                <a:solidFill>
                  <a:srgbClr val="00B050"/>
                </a:solidFill>
              </a:rPr>
              <a:t>Groen</a:t>
            </a:r>
          </a:p>
          <a:p>
            <a:r>
              <a:rPr lang="nl-NL" dirty="0"/>
              <a:t>		12	</a:t>
            </a:r>
            <a:r>
              <a:rPr lang="nl-NL" dirty="0">
                <a:solidFill>
                  <a:srgbClr val="00B050"/>
                </a:solidFill>
              </a:rPr>
              <a:t>Groen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4264460" y="2559712"/>
            <a:ext cx="130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Leiderschap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280725" y="3108480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Faciliteren</a:t>
            </a:r>
          </a:p>
        </p:txBody>
      </p:sp>
      <p:sp>
        <p:nvSpPr>
          <p:cNvPr id="6" name="TextBox 18"/>
          <p:cNvSpPr txBox="1"/>
          <p:nvPr/>
        </p:nvSpPr>
        <p:spPr>
          <a:xfrm>
            <a:off x="8427276" y="25417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Communiceren</a:t>
            </a:r>
          </a:p>
        </p:txBody>
      </p:sp>
      <p:sp>
        <p:nvSpPr>
          <p:cNvPr id="7" name="TextBox 19"/>
          <p:cNvSpPr txBox="1"/>
          <p:nvPr/>
        </p:nvSpPr>
        <p:spPr>
          <a:xfrm>
            <a:off x="8454572" y="31084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Communiceren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8440924" y="41886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Communiceren</a:t>
            </a:r>
          </a:p>
        </p:txBody>
      </p:sp>
      <p:sp>
        <p:nvSpPr>
          <p:cNvPr id="9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55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796980" y="1080373"/>
            <a:ext cx="40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“Zacht &amp; Hard” </a:t>
            </a:r>
            <a:r>
              <a:rPr lang="nl-NL" sz="2400" b="1" dirty="0" smtClean="0"/>
              <a:t>samenbrengen</a:t>
            </a:r>
            <a:endParaRPr lang="nl-NL" sz="2400" b="1" dirty="0"/>
          </a:p>
        </p:txBody>
      </p:sp>
      <p:sp>
        <p:nvSpPr>
          <p:cNvPr id="3" name="TextBox 1"/>
          <p:cNvSpPr txBox="1"/>
          <p:nvPr/>
        </p:nvSpPr>
        <p:spPr>
          <a:xfrm>
            <a:off x="1241916" y="1918472"/>
            <a:ext cx="720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Coso	Soft controls	Hard Controls		Score</a:t>
            </a:r>
          </a:p>
          <a:p>
            <a:r>
              <a:rPr lang="nl-NL" sz="1600" dirty="0"/>
              <a:t>1	Groen  (L)		Rood			G/R</a:t>
            </a:r>
          </a:p>
          <a:p>
            <a:r>
              <a:rPr lang="nl-NL" sz="1600" b="1" dirty="0">
                <a:solidFill>
                  <a:srgbClr val="00B050"/>
                </a:solidFill>
              </a:rPr>
              <a:t>2	Groen  (L)		Groen			G/G</a:t>
            </a:r>
          </a:p>
          <a:p>
            <a:r>
              <a:rPr lang="nl-NL" sz="1600" dirty="0"/>
              <a:t>3	Groen  (F)		Rood			G/R</a:t>
            </a:r>
          </a:p>
          <a:p>
            <a:r>
              <a:rPr lang="nl-NL" sz="1600" b="1" dirty="0">
                <a:solidFill>
                  <a:srgbClr val="00B050"/>
                </a:solidFill>
              </a:rPr>
              <a:t>4	Groen  (S)		Groen			G/G</a:t>
            </a:r>
          </a:p>
          <a:p>
            <a:r>
              <a:rPr lang="nl-NL" sz="1600" b="1" dirty="0">
                <a:solidFill>
                  <a:srgbClr val="00B050"/>
                </a:solidFill>
              </a:rPr>
              <a:t>5	Groen  (F)		Groen			G/G</a:t>
            </a:r>
          </a:p>
          <a:p>
            <a:r>
              <a:rPr lang="nl-NL" sz="1600" dirty="0"/>
              <a:t>6	Rood    (R)		Groen			R/G</a:t>
            </a:r>
          </a:p>
          <a:p>
            <a:r>
              <a:rPr lang="nl-NL" sz="1600" dirty="0"/>
              <a:t>7	Rood    (R)		Groen			R/G</a:t>
            </a:r>
          </a:p>
          <a:p>
            <a:r>
              <a:rPr lang="nl-NL" sz="1600" dirty="0"/>
              <a:t>8	Rood    (R)		Groen			R/G</a:t>
            </a:r>
          </a:p>
          <a:p>
            <a:r>
              <a:rPr lang="nl-NL" sz="1600" dirty="0"/>
              <a:t>9	Rood    (R)		Groen			R/G</a:t>
            </a:r>
          </a:p>
          <a:p>
            <a:r>
              <a:rPr lang="nl-NL" sz="1600" dirty="0"/>
              <a:t>10	Rood    (R)		Groen			R/G</a:t>
            </a:r>
          </a:p>
          <a:p>
            <a:r>
              <a:rPr lang="nl-NL" sz="1600" dirty="0"/>
              <a:t>11	Rood    (R)		Groen			R/G	</a:t>
            </a:r>
          </a:p>
          <a:p>
            <a:r>
              <a:rPr lang="nl-NL" sz="1600" dirty="0"/>
              <a:t>12	Rood    (R)		Groen			R/G	</a:t>
            </a:r>
          </a:p>
          <a:p>
            <a:r>
              <a:rPr lang="nl-NL" sz="1600" b="1" dirty="0">
                <a:solidFill>
                  <a:srgbClr val="FF0000"/>
                </a:solidFill>
              </a:rPr>
              <a:t>13	Rood    (C)		Rood			R/R</a:t>
            </a:r>
          </a:p>
          <a:p>
            <a:r>
              <a:rPr lang="nl-NL" sz="1600" dirty="0"/>
              <a:t>14	Rood    (C)		Groen			R/G</a:t>
            </a:r>
          </a:p>
          <a:p>
            <a:r>
              <a:rPr lang="nl-NL" sz="1600" b="1" dirty="0">
                <a:solidFill>
                  <a:srgbClr val="FF0000"/>
                </a:solidFill>
              </a:rPr>
              <a:t>15	Rood    (C)		Rood			R/R</a:t>
            </a:r>
          </a:p>
          <a:p>
            <a:r>
              <a:rPr lang="nl-NL" sz="1600" dirty="0"/>
              <a:t>16	Rood    (R)		Groen			R/G</a:t>
            </a:r>
          </a:p>
          <a:p>
            <a:r>
              <a:rPr lang="nl-NL" sz="1600" b="1" dirty="0">
                <a:solidFill>
                  <a:srgbClr val="FF0000"/>
                </a:solidFill>
              </a:rPr>
              <a:t>17	Rood    (C)		Rood			R/R</a:t>
            </a:r>
          </a:p>
          <a:p>
            <a:endParaRPr lang="nl-NL" sz="1600" dirty="0"/>
          </a:p>
        </p:txBody>
      </p:sp>
      <p:sp>
        <p:nvSpPr>
          <p:cNvPr id="4" name="Left Arrow 8"/>
          <p:cNvSpPr/>
          <p:nvPr/>
        </p:nvSpPr>
        <p:spPr>
          <a:xfrm rot="810309">
            <a:off x="7290588" y="2716298"/>
            <a:ext cx="57606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Left Arrow 9"/>
          <p:cNvSpPr/>
          <p:nvPr/>
        </p:nvSpPr>
        <p:spPr>
          <a:xfrm rot="21064115">
            <a:off x="7290588" y="2998592"/>
            <a:ext cx="57606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Left Arrow 10"/>
          <p:cNvSpPr/>
          <p:nvPr/>
        </p:nvSpPr>
        <p:spPr>
          <a:xfrm rot="20810918">
            <a:off x="7290588" y="3222033"/>
            <a:ext cx="57606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eft Arrow 11"/>
          <p:cNvSpPr/>
          <p:nvPr/>
        </p:nvSpPr>
        <p:spPr>
          <a:xfrm rot="878898">
            <a:off x="7290588" y="5375195"/>
            <a:ext cx="57606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Left Arrow 12"/>
          <p:cNvSpPr/>
          <p:nvPr/>
        </p:nvSpPr>
        <p:spPr>
          <a:xfrm>
            <a:off x="7290588" y="5734896"/>
            <a:ext cx="57606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eft Arrow 13"/>
          <p:cNvSpPr/>
          <p:nvPr/>
        </p:nvSpPr>
        <p:spPr>
          <a:xfrm rot="20619395">
            <a:off x="7290588" y="6159356"/>
            <a:ext cx="57606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14"/>
          <p:cNvSpPr txBox="1"/>
          <p:nvPr/>
        </p:nvSpPr>
        <p:spPr>
          <a:xfrm>
            <a:off x="7975172" y="2782568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Steunen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7820067" y="5550810"/>
            <a:ext cx="199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Extra controleren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4698300" y="422272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Wat te doen met </a:t>
            </a:r>
            <a:br>
              <a:rPr lang="nl-NL" sz="2000" b="1" dirty="0"/>
            </a:br>
            <a:r>
              <a:rPr lang="nl-NL" sz="2000" b="1" dirty="0"/>
              <a:t>R / G ?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4698300" y="232686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Wat te doen met </a:t>
            </a:r>
            <a:br>
              <a:rPr lang="nl-NL" sz="2000" b="1" dirty="0"/>
            </a:br>
            <a:r>
              <a:rPr lang="nl-NL" sz="2000" b="1" dirty="0"/>
              <a:t>G / R ?</a:t>
            </a:r>
          </a:p>
        </p:txBody>
      </p:sp>
      <p:sp>
        <p:nvSpPr>
          <p:cNvPr id="1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8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911784" y="1531761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Meerwaarde voor de </a:t>
            </a:r>
            <a:r>
              <a:rPr lang="nl-NL" b="1" dirty="0" smtClean="0"/>
              <a:t>interne organisatie:</a:t>
            </a:r>
            <a:endParaRPr lang="nl-NL" b="1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sz="1600" dirty="0"/>
              <a:t>Integraal inzicht in en grip op de risico’s die de organisatie loopt, om vervolgens sturing te kunnen geven aan het mitigeren van </a:t>
            </a:r>
            <a:r>
              <a:rPr lang="nl-NL" sz="1600" dirty="0" smtClean="0"/>
              <a:t>die </a:t>
            </a:r>
            <a:r>
              <a:rPr lang="nl-NL" sz="1600" dirty="0"/>
              <a:t>risico’s.</a:t>
            </a:r>
          </a:p>
          <a:p>
            <a:endParaRPr lang="nl-NL" sz="1600" dirty="0"/>
          </a:p>
          <a:p>
            <a:pPr lvl="1"/>
            <a:r>
              <a:rPr lang="nl-NL" sz="1600" dirty="0"/>
              <a:t>Hard: 	Effectiviteit van de Hard Controls</a:t>
            </a:r>
          </a:p>
          <a:p>
            <a:pPr lvl="1"/>
            <a:r>
              <a:rPr lang="nl-NL" sz="1600" dirty="0"/>
              <a:t>Zacht: 	Welke gedragsrisico’s zijn er in de organisatie?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Hard &amp; Zacht: 	Welke maatregelen dien ik te nemen om de risico’s te mitigeren?</a:t>
            </a:r>
          </a:p>
          <a:p>
            <a:pPr lvl="1"/>
            <a:r>
              <a:rPr lang="nl-NL" sz="1600" dirty="0"/>
              <a:t>			Aanscherpen Hard Controls?</a:t>
            </a:r>
          </a:p>
          <a:p>
            <a:pPr lvl="1"/>
            <a:r>
              <a:rPr lang="nl-NL" sz="1600" dirty="0"/>
              <a:t>			Maken van gedragsafspraken (Soft Controls)?</a:t>
            </a:r>
          </a:p>
          <a:p>
            <a:pPr lvl="1"/>
            <a:r>
              <a:rPr lang="nl-NL" sz="1600" dirty="0"/>
              <a:t>			Mix van beide?</a:t>
            </a:r>
          </a:p>
          <a:p>
            <a:pPr lvl="1"/>
            <a:r>
              <a:rPr lang="nl-NL" sz="1600" dirty="0"/>
              <a:t>			Resultaat:  Kosteneffectieve(re) interne beheersing</a:t>
            </a:r>
          </a:p>
          <a:p>
            <a:endParaRPr lang="nl-NL" sz="1600" b="1" dirty="0"/>
          </a:p>
          <a:p>
            <a:r>
              <a:rPr lang="nl-NL" b="1" dirty="0"/>
              <a:t>Meerwaarde voor de accountant: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600" dirty="0"/>
              <a:t>Efficiënt en effectief uitvoeren van de audit:</a:t>
            </a:r>
            <a:br>
              <a:rPr lang="nl-NL" sz="1600" dirty="0"/>
            </a:br>
            <a:r>
              <a:rPr lang="nl-NL" sz="1600" dirty="0"/>
              <a:t>		Eenvoudig bepalen van de scope van de audit   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dirty="0"/>
              <a:t>		Snel inzicht: </a:t>
            </a:r>
            <a:r>
              <a:rPr lang="nl-NL" sz="1600" dirty="0" smtClean="0"/>
              <a:t>‘steunen’ </a:t>
            </a:r>
            <a:r>
              <a:rPr lang="nl-NL" sz="1600" dirty="0"/>
              <a:t>of </a:t>
            </a:r>
            <a:r>
              <a:rPr lang="nl-NL" sz="1600" dirty="0" smtClean="0"/>
              <a:t>‘extra controleren’</a:t>
            </a:r>
            <a:r>
              <a:rPr lang="nl-NL" sz="1600" dirty="0"/>
              <a:t/>
            </a:r>
            <a:br>
              <a:rPr lang="nl-NL" sz="1600" dirty="0"/>
            </a:br>
            <a:endParaRPr lang="nl-NL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sz="1600" dirty="0" smtClean="0"/>
              <a:t>Een Soft </a:t>
            </a:r>
            <a:r>
              <a:rPr lang="nl-NL" sz="1600" dirty="0"/>
              <a:t>Controls meting wordt (door de hard-zacht koppeling) een verdedigbaar instrument om in te zetten in de Audit.</a:t>
            </a:r>
          </a:p>
          <a:p>
            <a:endParaRPr lang="nl-NL" sz="1600" dirty="0"/>
          </a:p>
        </p:txBody>
      </p:sp>
      <p:sp>
        <p:nvSpPr>
          <p:cNvPr id="4" name="TextBox 7"/>
          <p:cNvSpPr txBox="1"/>
          <p:nvPr/>
        </p:nvSpPr>
        <p:spPr>
          <a:xfrm>
            <a:off x="2279936" y="879632"/>
            <a:ext cx="27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Audit:  Meerwaarde</a:t>
            </a:r>
          </a:p>
        </p:txBody>
      </p:sp>
      <p:sp>
        <p:nvSpPr>
          <p:cNvPr id="5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92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15816" y="4365104"/>
            <a:ext cx="446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Deel 2:  Resultaten van de meting</a:t>
            </a:r>
            <a:endParaRPr lang="nl-NL" sz="2400" b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95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16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55" y="1569492"/>
            <a:ext cx="7223611" cy="441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61" y="1189479"/>
            <a:ext cx="4672764" cy="46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005821" y="451576"/>
            <a:ext cx="2076466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1400" dirty="0" smtClean="0"/>
              <a:t>- Voorbeeldgedrag</a:t>
            </a:r>
          </a:p>
          <a:p>
            <a:r>
              <a:rPr lang="nl-NL" sz="1400" dirty="0" smtClean="0"/>
              <a:t>- Anderen inspireren</a:t>
            </a:r>
          </a:p>
          <a:p>
            <a:r>
              <a:rPr lang="nl-NL" sz="1400" dirty="0" smtClean="0"/>
              <a:t>- Promoten van diversiteit</a:t>
            </a:r>
            <a:endParaRPr lang="nl-NL" sz="1400" dirty="0"/>
          </a:p>
        </p:txBody>
      </p:sp>
      <p:sp>
        <p:nvSpPr>
          <p:cNvPr id="5" name="Tekstvak 4"/>
          <p:cNvSpPr txBox="1"/>
          <p:nvPr/>
        </p:nvSpPr>
        <p:spPr>
          <a:xfrm>
            <a:off x="7968833" y="2075120"/>
            <a:ext cx="2483768" cy="116955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 Bevragen van ideeën en respecteren van verschillende visies</a:t>
            </a:r>
          </a:p>
          <a:p>
            <a:r>
              <a:rPr lang="nl-NL" sz="1400" dirty="0" smtClean="0"/>
              <a:t>- Analyseren van informatie en </a:t>
            </a:r>
            <a:br>
              <a:rPr lang="nl-NL" sz="1400" dirty="0" smtClean="0"/>
            </a:br>
            <a:r>
              <a:rPr lang="nl-NL" sz="1400" dirty="0" smtClean="0"/>
              <a:t>maken </a:t>
            </a:r>
            <a:r>
              <a:rPr lang="nl-NL" sz="1400" dirty="0"/>
              <a:t>v</a:t>
            </a:r>
            <a:r>
              <a:rPr lang="nl-NL" sz="1400" dirty="0" smtClean="0"/>
              <a:t>an beslissingen hierop</a:t>
            </a:r>
            <a:endParaRPr lang="nl-NL" sz="1400" dirty="0"/>
          </a:p>
        </p:txBody>
      </p:sp>
      <p:sp>
        <p:nvSpPr>
          <p:cNvPr id="6" name="Tekstvak 5"/>
          <p:cNvSpPr txBox="1"/>
          <p:nvPr/>
        </p:nvSpPr>
        <p:spPr>
          <a:xfrm>
            <a:off x="7879821" y="4131077"/>
            <a:ext cx="2483768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 Verantwoordelijkheid nemen</a:t>
            </a:r>
          </a:p>
          <a:p>
            <a:r>
              <a:rPr lang="nl-NL" sz="1400" dirty="0" smtClean="0"/>
              <a:t>- Aanspreekbaarheid</a:t>
            </a:r>
          </a:p>
          <a:p>
            <a:r>
              <a:rPr lang="nl-NL" sz="1400" dirty="0" smtClean="0"/>
              <a:t>- Wijze van reageren</a:t>
            </a:r>
          </a:p>
          <a:p>
            <a:r>
              <a:rPr lang="nl-NL" sz="1400" dirty="0" smtClean="0"/>
              <a:t>- Bewustzijn van consequenties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691181" y="5643245"/>
            <a:ext cx="2483768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 Gerichtheid op samenwerking</a:t>
            </a:r>
          </a:p>
          <a:p>
            <a:r>
              <a:rPr lang="nl-NL" sz="1400" dirty="0" smtClean="0"/>
              <a:t>- Bouwen aan relaties</a:t>
            </a:r>
          </a:p>
          <a:p>
            <a:r>
              <a:rPr lang="nl-NL" sz="1400" dirty="0" smtClean="0"/>
              <a:t>- Stimuleren van interactie</a:t>
            </a:r>
          </a:p>
          <a:p>
            <a:r>
              <a:rPr lang="nl-NL" sz="1400" dirty="0" smtClean="0"/>
              <a:t>- Oplossen van conflicten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280849" y="5524796"/>
            <a:ext cx="3096344" cy="116955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 Gerichtheid op normen/waarden</a:t>
            </a:r>
          </a:p>
          <a:p>
            <a:r>
              <a:rPr lang="nl-NL" sz="1400" dirty="0" smtClean="0"/>
              <a:t>- Tonen van respect voor elkaars acties</a:t>
            </a:r>
          </a:p>
          <a:p>
            <a:r>
              <a:rPr lang="nl-NL" sz="1400" dirty="0" smtClean="0"/>
              <a:t>- Aanspreken op ongewenst gedrag</a:t>
            </a:r>
          </a:p>
          <a:p>
            <a:r>
              <a:rPr lang="nl-NL" sz="1400" dirty="0" smtClean="0"/>
              <a:t>- Consistent volgens van procedures conform de afgesproken risk-</a:t>
            </a:r>
            <a:r>
              <a:rPr lang="nl-NL" sz="1400" dirty="0" err="1" smtClean="0"/>
              <a:t>appetite</a:t>
            </a:r>
            <a:endParaRPr lang="nl-NL" sz="140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1434597" y="4059069"/>
            <a:ext cx="1872208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 Delen van informatie</a:t>
            </a:r>
          </a:p>
          <a:p>
            <a:r>
              <a:rPr lang="nl-NL" sz="1400" dirty="0" smtClean="0"/>
              <a:t>- Escaleren van issues</a:t>
            </a:r>
          </a:p>
          <a:p>
            <a:r>
              <a:rPr lang="nl-NL" sz="1400" dirty="0" smtClean="0"/>
              <a:t>- Aansporen tot communiceren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399101" y="1755973"/>
            <a:ext cx="1907704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 Aanvaarden van veranderingen</a:t>
            </a:r>
          </a:p>
          <a:p>
            <a:r>
              <a:rPr lang="nl-NL" sz="1400" dirty="0" smtClean="0"/>
              <a:t>- Flexibiliteit tonen</a:t>
            </a:r>
          </a:p>
          <a:p>
            <a:r>
              <a:rPr lang="nl-NL" sz="1400" dirty="0" smtClean="0"/>
              <a:t>- Leren van fouten</a:t>
            </a:r>
          </a:p>
          <a:p>
            <a:r>
              <a:rPr lang="nl-NL" sz="1400" dirty="0" smtClean="0"/>
              <a:t>- Focus op educatie en zelfontwikkeling</a:t>
            </a:r>
            <a:endParaRPr lang="nl-NL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1877796" y="404664"/>
            <a:ext cx="2437121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 Transparant handelen</a:t>
            </a:r>
          </a:p>
          <a:p>
            <a:r>
              <a:rPr lang="nl-NL" sz="1400" dirty="0" smtClean="0"/>
              <a:t>- Oplossen stakeholder issues</a:t>
            </a:r>
          </a:p>
          <a:p>
            <a:r>
              <a:rPr lang="nl-NL" sz="1400" dirty="0" smtClean="0"/>
              <a:t>- Toepassen van een hoge kwaliteitsstandaard in stakeholderrelaties</a:t>
            </a:r>
            <a:endParaRPr lang="nl-NL" sz="1400" dirty="0"/>
          </a:p>
        </p:txBody>
      </p:sp>
      <p:sp>
        <p:nvSpPr>
          <p:cNvPr id="12" name="Tijdelijke aanduiding voor dianummer 2"/>
          <p:cNvSpPr txBox="1">
            <a:spLocks/>
          </p:cNvSpPr>
          <p:nvPr/>
        </p:nvSpPr>
        <p:spPr>
          <a:xfrm>
            <a:off x="805490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EC2AE-35CC-473A-BE03-14CB35FB5E9B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2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18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22417"/>
            <a:ext cx="4872037" cy="660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267700" y="3143250"/>
            <a:ext cx="2904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EY – Risk Culture</a:t>
            </a:r>
          </a:p>
          <a:p>
            <a:endParaRPr lang="nl-NL" sz="2400" dirty="0"/>
          </a:p>
          <a:p>
            <a:r>
              <a:rPr lang="nl-NL" sz="2400" dirty="0" smtClean="0"/>
              <a:t>“How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you</a:t>
            </a:r>
            <a:r>
              <a:rPr lang="nl-NL" sz="2400" dirty="0" smtClean="0"/>
              <a:t> </a:t>
            </a:r>
            <a:r>
              <a:rPr lang="nl-NL" sz="2400" dirty="0" err="1" smtClean="0"/>
              <a:t>create</a:t>
            </a:r>
            <a:r>
              <a:rPr lang="nl-NL" sz="2400" dirty="0" smtClean="0"/>
              <a:t> </a:t>
            </a:r>
            <a:br>
              <a:rPr lang="nl-NL" sz="2400" dirty="0" smtClean="0"/>
            </a:br>
            <a:r>
              <a:rPr lang="nl-NL" sz="2400" dirty="0" smtClean="0"/>
              <a:t>a sound risk culture?”</a:t>
            </a:r>
          </a:p>
        </p:txBody>
      </p:sp>
    </p:spTree>
    <p:extLst>
      <p:ext uri="{BB962C8B-B14F-4D97-AF65-F5344CB8AC3E}">
        <p14:creationId xmlns:p14="http://schemas.microsoft.com/office/powerpoint/2010/main" val="1595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28" y="1269240"/>
            <a:ext cx="6259482" cy="52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2935269" y="682268"/>
            <a:ext cx="407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LIVE naar het YX Meetsysteem</a:t>
            </a:r>
            <a:endParaRPr lang="nl-NL" sz="2400" b="1" dirty="0"/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15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19794" y="1443841"/>
            <a:ext cx="769822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>
                <a:sym typeface="Wingdings" pitchFamily="2" charset="2"/>
              </a:rPr>
              <a:t>Een</a:t>
            </a:r>
            <a:r>
              <a:rPr lang="en-GB" sz="2200" b="1" dirty="0">
                <a:sym typeface="Wingdings" pitchFamily="2" charset="2"/>
              </a:rPr>
              <a:t> </a:t>
            </a:r>
            <a:r>
              <a:rPr lang="en-GB" sz="2200" b="1" u="sng" dirty="0" err="1">
                <a:sym typeface="Wingdings" pitchFamily="2" charset="2"/>
              </a:rPr>
              <a:t>Behavioral</a:t>
            </a:r>
            <a:r>
              <a:rPr lang="en-GB" sz="2200" b="1" u="sng" dirty="0">
                <a:sym typeface="Wingdings" pitchFamily="2" charset="2"/>
              </a:rPr>
              <a:t> Risk Consultant</a:t>
            </a:r>
            <a:r>
              <a:rPr lang="en-GB" sz="2200" b="1" dirty="0">
                <a:sym typeface="Wingdings" pitchFamily="2" charset="2"/>
              </a:rPr>
              <a:t> </a:t>
            </a:r>
            <a:r>
              <a:rPr lang="en-GB" sz="2200" b="1" dirty="0" err="1">
                <a:sym typeface="Wingdings" pitchFamily="2" charset="2"/>
              </a:rPr>
              <a:t>geeft</a:t>
            </a:r>
            <a:r>
              <a:rPr lang="en-GB" sz="2200" b="1" dirty="0">
                <a:sym typeface="Wingdings" pitchFamily="2" charset="2"/>
              </a:rPr>
              <a:t> </a:t>
            </a:r>
            <a:r>
              <a:rPr lang="en-GB" sz="2200" b="1" dirty="0" err="1">
                <a:sym typeface="Wingdings" pitchFamily="2" charset="2"/>
              </a:rPr>
              <a:t>antwoord</a:t>
            </a:r>
            <a:r>
              <a:rPr lang="en-GB" sz="2200" b="1" dirty="0">
                <a:sym typeface="Wingdings" pitchFamily="2" charset="2"/>
              </a:rPr>
              <a:t> op de </a:t>
            </a:r>
            <a:r>
              <a:rPr lang="en-GB" sz="2200" b="1" dirty="0" err="1">
                <a:sym typeface="Wingdings" pitchFamily="2" charset="2"/>
              </a:rPr>
              <a:t>vragen</a:t>
            </a:r>
            <a:r>
              <a:rPr lang="en-GB" sz="2200" b="1" dirty="0">
                <a:sym typeface="Wingdings" pitchFamily="2" charset="2"/>
              </a:rPr>
              <a:t>:</a:t>
            </a:r>
            <a:br>
              <a:rPr lang="en-GB" sz="2200" b="1" dirty="0">
                <a:sym typeface="Wingdings" pitchFamily="2" charset="2"/>
              </a:rPr>
            </a:br>
            <a:endParaRPr lang="en-GB" sz="2200" b="1" dirty="0">
              <a:sym typeface="Wingdings" pitchFamily="2" charset="2"/>
            </a:endParaRPr>
          </a:p>
          <a:p>
            <a:endParaRPr lang="en-GB" sz="22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>
                <a:sym typeface="Wingdings" pitchFamily="2" charset="2"/>
              </a:rPr>
              <a:t>Waar</a:t>
            </a:r>
            <a:r>
              <a:rPr lang="en-GB" sz="2400" dirty="0">
                <a:sym typeface="Wingdings" pitchFamily="2" charset="2"/>
              </a:rPr>
              <a:t> in de </a:t>
            </a:r>
            <a:r>
              <a:rPr lang="en-GB" sz="2400" dirty="0" err="1">
                <a:sym typeface="Wingdings" pitchFamily="2" charset="2"/>
              </a:rPr>
              <a:t>organisatie</a:t>
            </a:r>
            <a:r>
              <a:rPr lang="en-GB" sz="2400" dirty="0">
                <a:sym typeface="Wingdings" pitchFamily="2" charset="2"/>
              </a:rPr>
              <a:t> zit ‘</a:t>
            </a:r>
            <a:r>
              <a:rPr lang="en-GB" sz="2400" dirty="0" err="1">
                <a:sym typeface="Wingdings" pitchFamily="2" charset="2"/>
              </a:rPr>
              <a:t>gedragsrisico</a:t>
            </a:r>
            <a:r>
              <a:rPr lang="en-GB" sz="2400" dirty="0">
                <a:sym typeface="Wingdings" pitchFamily="2" charset="2"/>
              </a:rPr>
              <a:t>’?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>
                <a:sym typeface="Wingdings" pitchFamily="2" charset="2"/>
              </a:rPr>
              <a:t>Hoeveel</a:t>
            </a:r>
            <a:r>
              <a:rPr lang="en-GB" sz="2400" dirty="0">
                <a:sym typeface="Wingdings" pitchFamily="2" charset="2"/>
              </a:rPr>
              <a:t> </a:t>
            </a:r>
            <a:r>
              <a:rPr lang="en-GB" sz="2400" dirty="0" err="1">
                <a:sym typeface="Wingdings" pitchFamily="2" charset="2"/>
              </a:rPr>
              <a:t>risico</a:t>
            </a:r>
            <a:r>
              <a:rPr lang="en-GB" sz="2400" dirty="0">
                <a:sym typeface="Wingdings" pitchFamily="2" charset="2"/>
              </a:rPr>
              <a:t> is </a:t>
            </a:r>
            <a:r>
              <a:rPr lang="en-GB" sz="2400" dirty="0" err="1">
                <a:sym typeface="Wingdings" pitchFamily="2" charset="2"/>
              </a:rPr>
              <a:t>dat</a:t>
            </a:r>
            <a:r>
              <a:rPr lang="en-GB" sz="2400" dirty="0">
                <a:sym typeface="Wingdings" pitchFamily="2" charset="2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ym typeface="Wingdings" pitchFamily="2" charset="2"/>
              </a:rPr>
              <a:t>Welk </a:t>
            </a:r>
            <a:r>
              <a:rPr lang="en-GB" sz="2400" dirty="0" err="1">
                <a:sym typeface="Wingdings" pitchFamily="2" charset="2"/>
              </a:rPr>
              <a:t>risico</a:t>
            </a:r>
            <a:r>
              <a:rPr lang="en-GB" sz="2400" dirty="0">
                <a:sym typeface="Wingdings" pitchFamily="2" charset="2"/>
              </a:rPr>
              <a:t> loop je?</a:t>
            </a:r>
            <a:br>
              <a:rPr lang="en-GB" sz="2400" dirty="0">
                <a:sym typeface="Wingdings" pitchFamily="2" charset="2"/>
              </a:rPr>
            </a:br>
            <a:endParaRPr lang="en-GB" sz="24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ym typeface="Wingdings" pitchFamily="2" charset="2"/>
              </a:rPr>
              <a:t>Wat is de </a:t>
            </a:r>
            <a:r>
              <a:rPr lang="en-GB" sz="2400" i="1" dirty="0" err="1">
                <a:sym typeface="Wingdings" pitchFamily="2" charset="2"/>
              </a:rPr>
              <a:t>mogelijke</a:t>
            </a:r>
            <a:r>
              <a:rPr lang="en-GB" sz="2400" i="1" dirty="0">
                <a:sym typeface="Wingdings" pitchFamily="2" charset="2"/>
              </a:rPr>
              <a:t>(!)</a:t>
            </a:r>
            <a:r>
              <a:rPr lang="en-GB" sz="2400" dirty="0">
                <a:sym typeface="Wingdings" pitchFamily="2" charset="2"/>
              </a:rPr>
              <a:t> impact van </a:t>
            </a:r>
            <a:r>
              <a:rPr lang="en-GB" sz="2400" dirty="0" err="1">
                <a:sym typeface="Wingdings" pitchFamily="2" charset="2"/>
              </a:rPr>
              <a:t>dat</a:t>
            </a:r>
            <a:r>
              <a:rPr lang="en-GB" sz="2400" dirty="0">
                <a:sym typeface="Wingdings" pitchFamily="2" charset="2"/>
              </a:rPr>
              <a:t> </a:t>
            </a:r>
            <a:r>
              <a:rPr lang="en-GB" sz="2400" dirty="0" err="1">
                <a:sym typeface="Wingdings" pitchFamily="2" charset="2"/>
              </a:rPr>
              <a:t>risico</a:t>
            </a:r>
            <a:r>
              <a:rPr lang="en-GB" sz="2400" dirty="0">
                <a:sym typeface="Wingdings" pitchFamily="2" charset="2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ym typeface="Wingdings" pitchFamily="2" charset="2"/>
              </a:rPr>
              <a:t>Hoe </a:t>
            </a:r>
            <a:r>
              <a:rPr lang="en-GB" sz="2400" dirty="0" err="1">
                <a:sym typeface="Wingdings" pitchFamily="2" charset="2"/>
              </a:rPr>
              <a:t>mitigeer</a:t>
            </a:r>
            <a:r>
              <a:rPr lang="en-GB" sz="2400" dirty="0">
                <a:sym typeface="Wingdings" pitchFamily="2" charset="2"/>
              </a:rPr>
              <a:t> je het </a:t>
            </a:r>
            <a:r>
              <a:rPr lang="en-GB" sz="2400" dirty="0" err="1">
                <a:sym typeface="Wingdings" pitchFamily="2" charset="2"/>
              </a:rPr>
              <a:t>risico</a:t>
            </a:r>
            <a:r>
              <a:rPr lang="en-GB" sz="2400" dirty="0">
                <a:sym typeface="Wingdings" pitchFamily="2" charset="2"/>
              </a:rPr>
              <a:t>?</a:t>
            </a:r>
          </a:p>
          <a:p>
            <a:endParaRPr lang="nl-NL" sz="2000" dirty="0"/>
          </a:p>
          <a:p>
            <a:endParaRPr lang="en-GB" sz="2000" dirty="0"/>
          </a:p>
        </p:txBody>
      </p:sp>
      <p:sp>
        <p:nvSpPr>
          <p:cNvPr id="9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0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29456" y="1423576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Een</a:t>
            </a:r>
            <a:r>
              <a:rPr lang="en-GB" sz="2400" b="1" dirty="0" smtClean="0"/>
              <a:t> </a:t>
            </a:r>
            <a:r>
              <a:rPr lang="en-GB" sz="2400" b="1" dirty="0" err="1"/>
              <a:t>B</a:t>
            </a:r>
            <a:r>
              <a:rPr lang="en-GB" sz="2400" b="1" dirty="0" err="1" smtClean="0"/>
              <a:t>ehavioral</a:t>
            </a:r>
            <a:r>
              <a:rPr lang="en-GB" sz="2400" b="1" dirty="0" smtClean="0"/>
              <a:t> Risk </a:t>
            </a:r>
            <a:r>
              <a:rPr lang="en-GB" sz="2400" b="1" dirty="0"/>
              <a:t>C</a:t>
            </a:r>
            <a:r>
              <a:rPr lang="en-GB" sz="2400" b="1" dirty="0" smtClean="0"/>
              <a:t>onsultant </a:t>
            </a:r>
            <a:r>
              <a:rPr lang="en-GB" sz="2400" b="1" dirty="0" err="1" smtClean="0"/>
              <a:t>geeft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ook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antwoorden</a:t>
            </a:r>
            <a:r>
              <a:rPr lang="en-GB" sz="2400" b="1" dirty="0" smtClean="0"/>
              <a:t> </a:t>
            </a:r>
            <a:br>
              <a:rPr lang="en-GB" sz="2400" b="1" dirty="0" smtClean="0"/>
            </a:br>
            <a:r>
              <a:rPr lang="en-GB" sz="2400" b="1" dirty="0" smtClean="0"/>
              <a:t>op </a:t>
            </a:r>
            <a:r>
              <a:rPr lang="en-GB" sz="2400" b="1" dirty="0" err="1" smtClean="0"/>
              <a:t>interessante</a:t>
            </a:r>
            <a:r>
              <a:rPr lang="en-GB" sz="2400" b="1" dirty="0" smtClean="0"/>
              <a:t> </a:t>
            </a:r>
            <a:r>
              <a:rPr lang="en-GB" sz="2400" b="1" dirty="0"/>
              <a:t>(</a:t>
            </a:r>
            <a:r>
              <a:rPr lang="en-GB" sz="2400" b="1" dirty="0" err="1"/>
              <a:t>advies</a:t>
            </a:r>
            <a:r>
              <a:rPr lang="en-GB" sz="2400" b="1" dirty="0" smtClean="0"/>
              <a:t>) </a:t>
            </a:r>
            <a:r>
              <a:rPr lang="en-GB" sz="2400" b="1" dirty="0" err="1" smtClean="0"/>
              <a:t>vraagstukken</a:t>
            </a:r>
            <a:r>
              <a:rPr lang="en-GB" sz="2400" b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ym typeface="Wingdings" pitchFamily="2" charset="2"/>
              </a:rPr>
              <a:t>Tone from the top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Welke</a:t>
            </a:r>
            <a:r>
              <a:rPr lang="en-GB" dirty="0">
                <a:sym typeface="Wingdings" pitchFamily="2" charset="2"/>
              </a:rPr>
              <a:t> impact </a:t>
            </a:r>
            <a:r>
              <a:rPr lang="en-GB" dirty="0" err="1">
                <a:sym typeface="Wingdings" pitchFamily="2" charset="2"/>
              </a:rPr>
              <a:t>heeft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Bestuur&amp;Management</a:t>
            </a:r>
            <a:r>
              <a:rPr lang="en-GB" dirty="0">
                <a:sym typeface="Wingdings" pitchFamily="2" charset="2"/>
              </a:rPr>
              <a:t> op de </a:t>
            </a:r>
            <a:r>
              <a:rPr lang="en-GB" dirty="0" err="1">
                <a:sym typeface="Wingdings" pitchFamily="2" charset="2"/>
              </a:rPr>
              <a:t>werkvloer</a:t>
            </a:r>
            <a:r>
              <a:rPr lang="en-GB" dirty="0">
                <a:sym typeface="Wingdings" pitchFamily="2" charset="2"/>
              </a:rPr>
              <a:t>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Welk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dirty="0" err="1">
                <a:sym typeface="Wingdings" pitchFamily="2" charset="2"/>
              </a:rPr>
              <a:t>voorbeeld</a:t>
            </a:r>
            <a:r>
              <a:rPr lang="en-GB" dirty="0">
                <a:sym typeface="Wingdings" pitchFamily="2" charset="2"/>
              </a:rPr>
              <a:t>)</a:t>
            </a:r>
            <a:r>
              <a:rPr lang="en-GB" dirty="0" err="1">
                <a:sym typeface="Wingdings" pitchFamily="2" charset="2"/>
              </a:rPr>
              <a:t>gedrag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wordt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vertoond</a:t>
            </a:r>
            <a:r>
              <a:rPr lang="en-GB" dirty="0">
                <a:sym typeface="Wingdings" pitchFamily="2" charset="2"/>
              </a:rPr>
              <a:t>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Welke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leiderschap</a:t>
            </a:r>
            <a:r>
              <a:rPr lang="en-GB" dirty="0">
                <a:sym typeface="Wingdings" pitchFamily="2" charset="2"/>
              </a:rPr>
              <a:t>- en </a:t>
            </a:r>
            <a:r>
              <a:rPr lang="en-GB" dirty="0" err="1">
                <a:sym typeface="Wingdings" pitchFamily="2" charset="2"/>
              </a:rPr>
              <a:t>communicatiestijlen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worden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gehanteerd</a:t>
            </a:r>
            <a:r>
              <a:rPr lang="en-GB" dirty="0">
                <a:sym typeface="Wingdings" pitchFamily="2" charset="2"/>
              </a:rPr>
              <a:t>?</a:t>
            </a:r>
            <a:br>
              <a:rPr lang="en-GB" dirty="0">
                <a:sym typeface="Wingdings" pitchFamily="2" charset="2"/>
              </a:rPr>
            </a:br>
            <a:endParaRPr lang="en-GB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ym typeface="Wingdings" pitchFamily="2" charset="2"/>
              </a:rPr>
              <a:t>Hoe </a:t>
            </a:r>
            <a:r>
              <a:rPr lang="en-GB" b="1" dirty="0" err="1">
                <a:sym typeface="Wingdings" pitchFamily="2" charset="2"/>
              </a:rPr>
              <a:t>wordt</a:t>
            </a:r>
            <a:r>
              <a:rPr lang="en-GB" b="1" dirty="0">
                <a:sym typeface="Wingdings" pitchFamily="2" charset="2"/>
              </a:rPr>
              <a:t> in de </a:t>
            </a:r>
            <a:r>
              <a:rPr lang="en-GB" b="1" dirty="0" err="1">
                <a:sym typeface="Wingdings" pitchFamily="2" charset="2"/>
              </a:rPr>
              <a:t>organisatie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omgegaan</a:t>
            </a:r>
            <a:r>
              <a:rPr lang="en-GB" b="1" dirty="0">
                <a:sym typeface="Wingdings" pitchFamily="2" charset="2"/>
              </a:rPr>
              <a:t> met dilemma’s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Belangenverstrengeling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dirty="0" err="1">
                <a:sym typeface="Wingdings" pitchFamily="2" charset="2"/>
              </a:rPr>
              <a:t>bijv</a:t>
            </a:r>
            <a:r>
              <a:rPr lang="en-GB" dirty="0">
                <a:sym typeface="Wingdings" pitchFamily="2" charset="2"/>
              </a:rPr>
              <a:t>. </a:t>
            </a:r>
            <a:r>
              <a:rPr lang="en-GB" dirty="0" err="1">
                <a:sym typeface="Wingdings" pitchFamily="2" charset="2"/>
              </a:rPr>
              <a:t>klant</a:t>
            </a:r>
            <a:r>
              <a:rPr lang="en-GB" dirty="0">
                <a:sym typeface="Wingdings" pitchFamily="2" charset="2"/>
              </a:rPr>
              <a:t> vs. interne </a:t>
            </a:r>
            <a:r>
              <a:rPr lang="en-GB" dirty="0" err="1">
                <a:sym typeface="Wingdings" pitchFamily="2" charset="2"/>
              </a:rPr>
              <a:t>organisatie</a:t>
            </a:r>
            <a:r>
              <a:rPr lang="en-GB" dirty="0">
                <a:sym typeface="Wingdings" pitchFamily="2" charset="2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ym typeface="Wingdings" pitchFamily="2" charset="2"/>
              </a:rPr>
              <a:t>Hoe </a:t>
            </a:r>
            <a:r>
              <a:rPr lang="en-GB" dirty="0" err="1">
                <a:sym typeface="Wingdings" pitchFamily="2" charset="2"/>
              </a:rPr>
              <a:t>komt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besluitvorming</a:t>
            </a:r>
            <a:r>
              <a:rPr lang="en-GB" dirty="0">
                <a:sym typeface="Wingdings" pitchFamily="2" charset="2"/>
              </a:rPr>
              <a:t> tot stand? (</a:t>
            </a:r>
            <a:r>
              <a:rPr lang="en-GB" dirty="0" err="1">
                <a:sym typeface="Wingdings" pitchFamily="2" charset="2"/>
              </a:rPr>
              <a:t>objectief</a:t>
            </a:r>
            <a:r>
              <a:rPr lang="en-GB" dirty="0">
                <a:sym typeface="Wingdings" pitchFamily="2" charset="2"/>
              </a:rPr>
              <a:t> vs. </a:t>
            </a:r>
            <a:r>
              <a:rPr lang="en-GB" dirty="0" err="1">
                <a:sym typeface="Wingdings" pitchFamily="2" charset="2"/>
              </a:rPr>
              <a:t>subjectief</a:t>
            </a:r>
            <a:r>
              <a:rPr lang="en-GB" dirty="0">
                <a:sym typeface="Wingdings" pitchFamily="2" charset="2"/>
              </a:rPr>
              <a:t>)</a:t>
            </a:r>
            <a:br>
              <a:rPr lang="en-GB" dirty="0">
                <a:sym typeface="Wingdings" pitchFamily="2" charset="2"/>
              </a:rPr>
            </a:br>
            <a:endParaRPr lang="en-GB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err="1">
                <a:sym typeface="Wingdings" pitchFamily="2" charset="2"/>
              </a:rPr>
              <a:t>Ethisch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handelen</a:t>
            </a:r>
            <a:endParaRPr lang="en-GB" b="1" dirty="0"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Zijn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medewerkers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erop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gericht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om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volgens</a:t>
            </a:r>
            <a:r>
              <a:rPr lang="en-GB" dirty="0">
                <a:sym typeface="Wingdings" pitchFamily="2" charset="2"/>
              </a:rPr>
              <a:t> de </a:t>
            </a:r>
            <a:r>
              <a:rPr lang="en-GB" dirty="0" err="1">
                <a:sym typeface="Wingdings" pitchFamily="2" charset="2"/>
              </a:rPr>
              <a:t>normen</a:t>
            </a:r>
            <a:r>
              <a:rPr lang="en-GB" dirty="0">
                <a:sym typeface="Wingdings" pitchFamily="2" charset="2"/>
              </a:rPr>
              <a:t> en </a:t>
            </a:r>
            <a:r>
              <a:rPr lang="en-GB" dirty="0" err="1">
                <a:sym typeface="Wingdings" pitchFamily="2" charset="2"/>
              </a:rPr>
              <a:t>waarden</a:t>
            </a:r>
            <a:r>
              <a:rPr lang="en-GB" dirty="0">
                <a:sym typeface="Wingdings" pitchFamily="2" charset="2"/>
              </a:rPr>
              <a:t> (of KERNWAARDEN) van de </a:t>
            </a:r>
            <a:r>
              <a:rPr lang="en-GB" dirty="0" err="1">
                <a:sym typeface="Wingdings" pitchFamily="2" charset="2"/>
              </a:rPr>
              <a:t>organisatie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te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handelen</a:t>
            </a:r>
            <a:r>
              <a:rPr lang="en-GB" dirty="0">
                <a:sym typeface="Wingdings" pitchFamily="2" charset="2"/>
              </a:rPr>
              <a:t>?</a:t>
            </a:r>
            <a:br>
              <a:rPr lang="en-GB" dirty="0">
                <a:sym typeface="Wingdings" pitchFamily="2" charset="2"/>
              </a:rPr>
            </a:br>
            <a:endParaRPr lang="en-GB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err="1">
                <a:sym typeface="Wingdings" pitchFamily="2" charset="2"/>
              </a:rPr>
              <a:t>Transparantie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ym typeface="Wingdings" pitchFamily="2" charset="2"/>
              </a:rPr>
              <a:t>Hoe ‘open of </a:t>
            </a:r>
            <a:r>
              <a:rPr lang="en-GB" dirty="0" err="1">
                <a:sym typeface="Wingdings" pitchFamily="2" charset="2"/>
              </a:rPr>
              <a:t>gesloten</a:t>
            </a:r>
            <a:r>
              <a:rPr lang="en-GB" dirty="0">
                <a:sym typeface="Wingdings" pitchFamily="2" charset="2"/>
              </a:rPr>
              <a:t>’ is </a:t>
            </a:r>
            <a:r>
              <a:rPr lang="en-GB" dirty="0" err="1">
                <a:sym typeface="Wingdings" pitchFamily="2" charset="2"/>
              </a:rPr>
              <a:t>een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organisatie</a:t>
            </a:r>
            <a:r>
              <a:rPr lang="en-GB" dirty="0">
                <a:sym typeface="Wingdings" pitchFamily="2" charset="2"/>
              </a:rPr>
              <a:t> in de </a:t>
            </a:r>
            <a:r>
              <a:rPr lang="en-GB" dirty="0" err="1">
                <a:sym typeface="Wingdings" pitchFamily="2" charset="2"/>
              </a:rPr>
              <a:t>communicatie</a:t>
            </a:r>
            <a:r>
              <a:rPr lang="en-GB" dirty="0">
                <a:sym typeface="Wingdings" pitchFamily="2" charset="2"/>
              </a:rPr>
              <a:t>?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6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41456" y="1541720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err="1">
                <a:sym typeface="Wingdings" pitchFamily="2" charset="2"/>
              </a:rPr>
              <a:t>Kwaliteit</a:t>
            </a:r>
            <a:r>
              <a:rPr lang="en-GB" b="1" dirty="0">
                <a:sym typeface="Wingdings" pitchFamily="2" charset="2"/>
              </a:rPr>
              <a:t> van </a:t>
            </a:r>
            <a:r>
              <a:rPr lang="en-GB" b="1" dirty="0" err="1">
                <a:sym typeface="Wingdings" pitchFamily="2" charset="2"/>
              </a:rPr>
              <a:t>samenwerking</a:t>
            </a:r>
            <a:endParaRPr lang="en-GB" b="1" dirty="0"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Wat</a:t>
            </a:r>
            <a:r>
              <a:rPr lang="en-GB" dirty="0">
                <a:sym typeface="Wingdings" pitchFamily="2" charset="2"/>
              </a:rPr>
              <a:t> is de </a:t>
            </a:r>
            <a:r>
              <a:rPr lang="en-GB" dirty="0" err="1">
                <a:sym typeface="Wingdings" pitchFamily="2" charset="2"/>
              </a:rPr>
              <a:t>kwaliteit</a:t>
            </a:r>
            <a:r>
              <a:rPr lang="en-GB" dirty="0">
                <a:sym typeface="Wingdings" pitchFamily="2" charset="2"/>
              </a:rPr>
              <a:t> van </a:t>
            </a:r>
            <a:r>
              <a:rPr lang="en-GB" dirty="0" err="1">
                <a:sym typeface="Wingdings" pitchFamily="2" charset="2"/>
              </a:rPr>
              <a:t>samenwerking</a:t>
            </a:r>
            <a:r>
              <a:rPr lang="en-GB" dirty="0">
                <a:sym typeface="Wingdings" pitchFamily="2" charset="2"/>
              </a:rPr>
              <a:t> in en </a:t>
            </a:r>
            <a:r>
              <a:rPr lang="en-GB" dirty="0" err="1">
                <a:sym typeface="Wingdings" pitchFamily="2" charset="2"/>
              </a:rPr>
              <a:t>tussen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afdelingen</a:t>
            </a:r>
            <a:r>
              <a:rPr lang="en-GB" dirty="0">
                <a:sym typeface="Wingdings" pitchFamily="2" charset="2"/>
              </a:rPr>
              <a:t>, teams, </a:t>
            </a:r>
            <a:r>
              <a:rPr lang="en-GB" dirty="0" err="1">
                <a:sym typeface="Wingdings" pitchFamily="2" charset="2"/>
              </a:rPr>
              <a:t>medewerkers</a:t>
            </a:r>
            <a:r>
              <a:rPr lang="en-GB" dirty="0">
                <a:sym typeface="Wingdings" pitchFamily="2" charset="2"/>
              </a:rPr>
              <a:t>, business units?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Waar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vinden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ze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elkaar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gemakkelijk</a:t>
            </a:r>
            <a:r>
              <a:rPr lang="en-GB" dirty="0">
                <a:sym typeface="Wingdings" pitchFamily="2" charset="2"/>
              </a:rPr>
              <a:t> en </a:t>
            </a:r>
            <a:r>
              <a:rPr lang="en-GB" dirty="0" err="1">
                <a:sym typeface="Wingdings" pitchFamily="2" charset="2"/>
              </a:rPr>
              <a:t>waar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niet</a:t>
            </a:r>
            <a:r>
              <a:rPr lang="en-GB" dirty="0">
                <a:sym typeface="Wingdings" pitchFamily="2" charset="2"/>
              </a:rPr>
              <a:t>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dirty="0">
                <a:sym typeface="Wingdings" pitchFamily="2" charset="2"/>
              </a:rPr>
              <a:t>En hoe los je </a:t>
            </a:r>
            <a:r>
              <a:rPr lang="en-GB" dirty="0" err="1">
                <a:sym typeface="Wingdings" pitchFamily="2" charset="2"/>
              </a:rPr>
              <a:t>dit</a:t>
            </a:r>
            <a:r>
              <a:rPr lang="en-GB" dirty="0">
                <a:sym typeface="Wingdings" pitchFamily="2" charset="2"/>
              </a:rPr>
              <a:t> op (met </a:t>
            </a:r>
            <a:r>
              <a:rPr lang="en-GB" dirty="0" err="1">
                <a:sym typeface="Wingdings" pitchFamily="2" charset="2"/>
              </a:rPr>
              <a:t>behulp</a:t>
            </a:r>
            <a:r>
              <a:rPr lang="en-GB" dirty="0">
                <a:sym typeface="Wingdings" pitchFamily="2" charset="2"/>
              </a:rPr>
              <a:t> van Soft Controls!)</a:t>
            </a:r>
            <a:br>
              <a:rPr lang="en-GB" dirty="0">
                <a:sym typeface="Wingdings" pitchFamily="2" charset="2"/>
              </a:rPr>
            </a:br>
            <a:endParaRPr lang="en-GB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err="1">
                <a:sym typeface="Wingdings" pitchFamily="2" charset="2"/>
              </a:rPr>
              <a:t>Veranderingsbereidheid</a:t>
            </a:r>
            <a:endParaRPr lang="en-GB" b="1" dirty="0"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Zijn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medewerkers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ontvankelijk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voor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veranderingen</a:t>
            </a:r>
            <a:r>
              <a:rPr lang="en-GB" dirty="0">
                <a:sym typeface="Wingdings" pitchFamily="2" charset="2"/>
              </a:rPr>
              <a:t>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Waar</a:t>
            </a:r>
            <a:r>
              <a:rPr lang="en-GB" dirty="0">
                <a:sym typeface="Wingdings" pitchFamily="2" charset="2"/>
              </a:rPr>
              <a:t> zit </a:t>
            </a:r>
            <a:r>
              <a:rPr lang="en-GB" dirty="0" err="1">
                <a:sym typeface="Wingdings" pitchFamily="2" charset="2"/>
              </a:rPr>
              <a:t>weerstand</a:t>
            </a:r>
            <a:r>
              <a:rPr lang="en-GB" dirty="0">
                <a:sym typeface="Wingdings" pitchFamily="2" charset="2"/>
              </a:rPr>
              <a:t>? En </a:t>
            </a:r>
            <a:r>
              <a:rPr lang="en-GB" dirty="0" err="1">
                <a:sym typeface="Wingdings" pitchFamily="2" charset="2"/>
              </a:rPr>
              <a:t>wat</a:t>
            </a:r>
            <a:r>
              <a:rPr lang="en-GB" dirty="0">
                <a:sym typeface="Wingdings" pitchFamily="2" charset="2"/>
              </a:rPr>
              <a:t> is die </a:t>
            </a:r>
            <a:r>
              <a:rPr lang="en-GB" dirty="0" err="1">
                <a:sym typeface="Wingdings" pitchFamily="2" charset="2"/>
              </a:rPr>
              <a:t>weerstand</a:t>
            </a:r>
            <a:r>
              <a:rPr lang="en-GB" dirty="0">
                <a:sym typeface="Wingdings" pitchFamily="2" charset="2"/>
              </a:rPr>
              <a:t>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dirty="0">
                <a:sym typeface="Wingdings" pitchFamily="2" charset="2"/>
              </a:rPr>
              <a:t>En hoe los je </a:t>
            </a:r>
            <a:r>
              <a:rPr lang="en-GB" dirty="0" err="1">
                <a:sym typeface="Wingdings" pitchFamily="2" charset="2"/>
              </a:rPr>
              <a:t>dit</a:t>
            </a:r>
            <a:r>
              <a:rPr lang="en-GB" dirty="0">
                <a:sym typeface="Wingdings" pitchFamily="2" charset="2"/>
              </a:rPr>
              <a:t> op (met </a:t>
            </a:r>
            <a:r>
              <a:rPr lang="en-GB" dirty="0" err="1">
                <a:sym typeface="Wingdings" pitchFamily="2" charset="2"/>
              </a:rPr>
              <a:t>behulp</a:t>
            </a:r>
            <a:r>
              <a:rPr lang="en-GB" dirty="0">
                <a:sym typeface="Wingdings" pitchFamily="2" charset="2"/>
              </a:rPr>
              <a:t> van Soft Controls!)</a:t>
            </a:r>
            <a:br>
              <a:rPr lang="en-GB" dirty="0">
                <a:sym typeface="Wingdings" pitchFamily="2" charset="2"/>
              </a:rPr>
            </a:br>
            <a:endParaRPr lang="en-GB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sym typeface="Wingdings" pitchFamily="2" charset="2"/>
              </a:rPr>
              <a:t>Talent Management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err="1">
                <a:sym typeface="Wingdings" pitchFamily="2" charset="2"/>
              </a:rPr>
              <a:t>Welke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kwaliteiten</a:t>
            </a:r>
            <a:r>
              <a:rPr lang="en-GB" dirty="0">
                <a:sym typeface="Wingdings" pitchFamily="2" charset="2"/>
              </a:rPr>
              <a:t>/</a:t>
            </a:r>
            <a:r>
              <a:rPr lang="en-GB" dirty="0" err="1">
                <a:sym typeface="Wingdings" pitchFamily="2" charset="2"/>
              </a:rPr>
              <a:t>talenten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zijn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er</a:t>
            </a:r>
            <a:r>
              <a:rPr lang="en-GB" dirty="0">
                <a:sym typeface="Wingdings" pitchFamily="2" charset="2"/>
              </a:rPr>
              <a:t> in de </a:t>
            </a:r>
            <a:r>
              <a:rPr lang="en-GB" dirty="0" err="1">
                <a:sym typeface="Wingdings" pitchFamily="2" charset="2"/>
              </a:rPr>
              <a:t>organisatie</a:t>
            </a:r>
            <a:r>
              <a:rPr lang="en-GB" dirty="0">
                <a:sym typeface="Wingdings" pitchFamily="2" charset="2"/>
              </a:rPr>
              <a:t>, in teams of </a:t>
            </a:r>
            <a:r>
              <a:rPr lang="en-GB" dirty="0" err="1">
                <a:sym typeface="Wingdings" pitchFamily="2" charset="2"/>
              </a:rPr>
              <a:t>bij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medewerkers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aanwezig</a:t>
            </a:r>
            <a:r>
              <a:rPr lang="en-GB" dirty="0">
                <a:sym typeface="Wingdings" pitchFamily="2" charset="2"/>
              </a:rPr>
              <a:t>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>
                <a:sym typeface="Wingdings" pitchFamily="2" charset="2"/>
              </a:rPr>
              <a:t>Is </a:t>
            </a:r>
            <a:r>
              <a:rPr lang="en-GB" dirty="0" err="1">
                <a:sym typeface="Wingdings" pitchFamily="2" charset="2"/>
              </a:rPr>
              <a:t>dit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potentieel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optimaal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benut</a:t>
            </a:r>
            <a:r>
              <a:rPr lang="en-GB" dirty="0">
                <a:sym typeface="Wingdings" pitchFamily="2" charset="2"/>
              </a:rPr>
              <a:t>? </a:t>
            </a:r>
            <a:r>
              <a:rPr lang="en-GB" dirty="0" err="1">
                <a:sym typeface="Wingdings" pitchFamily="2" charset="2"/>
              </a:rPr>
              <a:t>Zo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niet</a:t>
            </a:r>
            <a:r>
              <a:rPr lang="en-GB" dirty="0">
                <a:sym typeface="Wingdings" pitchFamily="2" charset="2"/>
              </a:rPr>
              <a:t>, hoe </a:t>
            </a:r>
            <a:r>
              <a:rPr lang="en-GB" dirty="0" err="1">
                <a:sym typeface="Wingdings" pitchFamily="2" charset="2"/>
              </a:rPr>
              <a:t>ontsluit</a:t>
            </a:r>
            <a:r>
              <a:rPr lang="en-GB" dirty="0">
                <a:sym typeface="Wingdings" pitchFamily="2" charset="2"/>
              </a:rPr>
              <a:t> je </a:t>
            </a:r>
            <a:r>
              <a:rPr lang="en-GB" dirty="0" err="1">
                <a:sym typeface="Wingdings" pitchFamily="2" charset="2"/>
              </a:rPr>
              <a:t>dit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potentieel</a:t>
            </a:r>
            <a:r>
              <a:rPr lang="en-GB" dirty="0">
                <a:sym typeface="Wingdings" pitchFamily="2" charset="2"/>
              </a:rPr>
              <a:t>?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err="1">
                <a:sym typeface="Wingdings" pitchFamily="2" charset="2"/>
              </a:rPr>
              <a:t>Motivatie</a:t>
            </a:r>
            <a:r>
              <a:rPr lang="en-GB" b="1" dirty="0">
                <a:sym typeface="Wingdings" pitchFamily="2" charset="2"/>
              </a:rPr>
              <a:t>, </a:t>
            </a:r>
            <a:r>
              <a:rPr lang="en-GB" b="1" dirty="0" err="1">
                <a:sym typeface="Wingdings" pitchFamily="2" charset="2"/>
              </a:rPr>
              <a:t>betrokkenheid</a:t>
            </a:r>
            <a:r>
              <a:rPr lang="en-GB" b="1" dirty="0">
                <a:sym typeface="Wingdings" pitchFamily="2" charset="2"/>
              </a:rPr>
              <a:t>, </a:t>
            </a:r>
            <a:r>
              <a:rPr lang="en-GB" b="1" dirty="0" err="1">
                <a:sym typeface="Wingdings" pitchFamily="2" charset="2"/>
              </a:rPr>
              <a:t>tevredenheid</a:t>
            </a:r>
            <a:r>
              <a:rPr lang="en-GB" b="1" dirty="0">
                <a:sym typeface="Wingdings" pitchFamily="2" charset="2"/>
              </a:rPr>
              <a:t> van </a:t>
            </a:r>
            <a:r>
              <a:rPr lang="en-GB" b="1" dirty="0" err="1">
                <a:sym typeface="Wingdings" pitchFamily="2" charset="2"/>
              </a:rPr>
              <a:t>medewerkers</a:t>
            </a:r>
            <a:endParaRPr lang="en-GB" b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6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83768" y="4005064"/>
            <a:ext cx="36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Deel 3: </a:t>
            </a:r>
            <a:r>
              <a:rPr lang="nl-NL" sz="2400" b="1" dirty="0" err="1" smtClean="0"/>
              <a:t>Predictive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analytics</a:t>
            </a:r>
            <a:endParaRPr lang="nl-NL" sz="2400" b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80800" y="816116"/>
            <a:ext cx="304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Voorspellende waarde</a:t>
            </a:r>
            <a:endParaRPr lang="nl-NL" sz="2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109256" y="1588776"/>
            <a:ext cx="90364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Ter herinnering: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Gedrag = wat mensen hebben gedaan; welke handeling ze hebben verricht.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Intentie = wat mensen ‘geneigd’ zijn om te gaan doen; dat wat voorafgaat aan de handeling</a:t>
            </a:r>
          </a:p>
          <a:p>
            <a:endParaRPr lang="nl-NL" dirty="0" smtClean="0"/>
          </a:p>
          <a:p>
            <a:r>
              <a:rPr lang="nl-NL" b="1" dirty="0" smtClean="0"/>
              <a:t>Mijn stelling:</a:t>
            </a:r>
            <a:endParaRPr lang="nl-NL" b="1" dirty="0"/>
          </a:p>
          <a:p>
            <a:r>
              <a:rPr lang="nl-NL" dirty="0" smtClean="0"/>
              <a:t>Gedrag en intenties van een individu zijn (bijna) niet te voorspellen.</a:t>
            </a:r>
          </a:p>
          <a:p>
            <a:endParaRPr lang="nl-NL" dirty="0" smtClean="0"/>
          </a:p>
          <a:p>
            <a:r>
              <a:rPr lang="nl-NL" b="1" dirty="0" smtClean="0"/>
              <a:t>Mijn stelling is ook:</a:t>
            </a:r>
            <a:endParaRPr lang="nl-NL" b="1" dirty="0"/>
          </a:p>
          <a:p>
            <a:r>
              <a:rPr lang="nl-NL" dirty="0" smtClean="0"/>
              <a:t>Als je de (</a:t>
            </a:r>
            <a:r>
              <a:rPr lang="nl-NL" dirty="0" err="1" smtClean="0"/>
              <a:t>gedrags</a:t>
            </a:r>
            <a:r>
              <a:rPr lang="nl-NL" dirty="0" smtClean="0"/>
              <a:t>)patronen van het sociale systeem kent waar een individu deel van </a:t>
            </a:r>
          </a:p>
          <a:p>
            <a:r>
              <a:rPr lang="nl-NL" dirty="0" smtClean="0"/>
              <a:t>uitmaakt, kun je met een bepaalde waarschijnlijkheid ‘voorspellen’ hoe het individu </a:t>
            </a:r>
          </a:p>
          <a:p>
            <a:r>
              <a:rPr lang="nl-NL" dirty="0" smtClean="0"/>
              <a:t>zich zal gaan gedragen.</a:t>
            </a:r>
          </a:p>
          <a:p>
            <a:endParaRPr lang="nl-NL" dirty="0"/>
          </a:p>
          <a:p>
            <a:r>
              <a:rPr lang="nl-NL" sz="1700" b="1" dirty="0" smtClean="0"/>
              <a:t>Ter illustratie: </a:t>
            </a:r>
            <a:r>
              <a:rPr lang="nl-NL" sz="1700" dirty="0" smtClean="0"/>
              <a:t/>
            </a:r>
            <a:br>
              <a:rPr lang="nl-NL" sz="1700" dirty="0" smtClean="0"/>
            </a:br>
            <a:r>
              <a:rPr lang="nl-NL" sz="1700" dirty="0" smtClean="0"/>
              <a:t>Je weet wat iemand gekocht heeft; kun je er dan op rekenen dat hij het nogmaals koopt? </a:t>
            </a:r>
            <a:br>
              <a:rPr lang="nl-NL" sz="1700" dirty="0" smtClean="0"/>
            </a:br>
            <a:r>
              <a:rPr lang="nl-NL" sz="1700" dirty="0" smtClean="0"/>
              <a:t>	(Mijn) antwoord: nee, waarschijnlijk niet.</a:t>
            </a:r>
          </a:p>
          <a:p>
            <a:r>
              <a:rPr lang="nl-NL" sz="1700" dirty="0" smtClean="0"/>
              <a:t>En als je de motieven, intenties, gedachten, etc. kent, die speelden bij de aankoop? </a:t>
            </a:r>
            <a:br>
              <a:rPr lang="nl-NL" sz="1700" dirty="0" smtClean="0"/>
            </a:br>
            <a:r>
              <a:rPr lang="nl-NL" sz="1700" dirty="0" smtClean="0"/>
              <a:t>Kun je dan beter inschatten (en je marketing richten), zodat het product nogmaals gekocht wordt?</a:t>
            </a:r>
            <a:br>
              <a:rPr lang="nl-NL" sz="1700" dirty="0" smtClean="0"/>
            </a:br>
            <a:r>
              <a:rPr lang="nl-NL" sz="1700" dirty="0" smtClean="0"/>
              <a:t>	(Mijn) antwoord: ja, waarschijnlijk beter.</a:t>
            </a:r>
            <a:endParaRPr lang="nl-NL" sz="1700" dirty="0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59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21962" y="1412776"/>
            <a:ext cx="89202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400" b="1" dirty="0" smtClean="0"/>
              <a:t>Registratie data = Big data = </a:t>
            </a:r>
            <a:r>
              <a:rPr lang="nl-NL" sz="2400" b="1" dirty="0" err="1" smtClean="0"/>
              <a:t>Stupid</a:t>
            </a:r>
            <a:r>
              <a:rPr lang="nl-NL" sz="2400" b="1" dirty="0" smtClean="0"/>
              <a:t> data</a:t>
            </a:r>
          </a:p>
          <a:p>
            <a:r>
              <a:rPr lang="nl-NL" sz="2400" dirty="0" smtClean="0"/>
              <a:t>‘Het feitelijk vertoonde gedrag’ -&gt; Wat mensen gedaan hebben.</a:t>
            </a:r>
            <a:br>
              <a:rPr lang="nl-NL" sz="2400" dirty="0" smtClean="0"/>
            </a:br>
            <a:r>
              <a:rPr lang="nl-NL" sz="2400" dirty="0" smtClean="0"/>
              <a:t>Bijv. transacties, aankopen, claims, etc.</a:t>
            </a:r>
          </a:p>
          <a:p>
            <a:endParaRPr lang="nl-NL" sz="2400" b="1" dirty="0" smtClean="0"/>
          </a:p>
          <a:p>
            <a:r>
              <a:rPr lang="nl-NL" sz="2400" dirty="0"/>
              <a:t>Er zit geen intentionaliteit en betekenisgeving in (big) data!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Sense data:	Intenties van (groepen) mensen </a:t>
            </a:r>
            <a:br>
              <a:rPr lang="nl-NL" sz="2400" b="1" dirty="0" smtClean="0"/>
            </a:br>
            <a:r>
              <a:rPr lang="nl-NL" sz="2400" dirty="0" smtClean="0"/>
              <a:t>‘Het waarom achter het gedag’ -&gt; Waarom mensen doen wat ze doen.</a:t>
            </a:r>
            <a:endParaRPr lang="nl-NL" sz="2400" dirty="0"/>
          </a:p>
          <a:p>
            <a:endParaRPr lang="nl-NL" sz="2400" b="1" dirty="0" smtClean="0"/>
          </a:p>
          <a:p>
            <a:pPr algn="ctr"/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400" b="1" dirty="0" smtClean="0"/>
              <a:t>Smart data = Registratie data + Sense data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883672" y="934592"/>
            <a:ext cx="6231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Smart </a:t>
            </a:r>
            <a:r>
              <a:rPr lang="nl-NL" sz="2400" b="1" dirty="0"/>
              <a:t>D</a:t>
            </a:r>
            <a:r>
              <a:rPr lang="nl-NL" sz="2400" b="1" dirty="0" smtClean="0"/>
              <a:t>ata </a:t>
            </a:r>
            <a:r>
              <a:rPr lang="nl-NL" sz="2400" b="1" dirty="0"/>
              <a:t>A</a:t>
            </a:r>
            <a:r>
              <a:rPr lang="nl-NL" sz="2400" b="1" dirty="0" smtClean="0"/>
              <a:t>nalytics = Het Nieuwe Voorspellen</a:t>
            </a:r>
            <a:endParaRPr lang="nl-NL" sz="2400" b="1" dirty="0"/>
          </a:p>
        </p:txBody>
      </p:sp>
      <p:sp>
        <p:nvSpPr>
          <p:cNvPr id="4" name="Afgeronde rechthoek 3"/>
          <p:cNvSpPr/>
          <p:nvPr/>
        </p:nvSpPr>
        <p:spPr>
          <a:xfrm>
            <a:off x="2617400" y="5301208"/>
            <a:ext cx="5616624" cy="792088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6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39440" y="1002832"/>
            <a:ext cx="488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Case  schadelast – gedrag :   Inleiding</a:t>
            </a:r>
            <a:endParaRPr lang="nl-NL" sz="2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269008" y="1722912"/>
            <a:ext cx="862005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Grote autoverzekeraar in Nederland.</a:t>
            </a:r>
          </a:p>
          <a:p>
            <a:endParaRPr lang="nl-NL" sz="2000" dirty="0"/>
          </a:p>
          <a:p>
            <a:r>
              <a:rPr lang="nl-NL" sz="2000" b="1" dirty="0" smtClean="0"/>
              <a:t>Onderzoeksvraag: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Is er een relatie tussen de schadelast en het gedrag van een polishouder?</a:t>
            </a:r>
          </a:p>
          <a:p>
            <a:endParaRPr lang="nl-NL" sz="2000" dirty="0" smtClean="0"/>
          </a:p>
          <a:p>
            <a:r>
              <a:rPr lang="nl-NL" sz="2000" b="1" dirty="0" smtClean="0"/>
              <a:t>Beoogd resultaat</a:t>
            </a:r>
            <a:r>
              <a:rPr lang="nl-NL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Vaststellen of het mogelijk is om voor grote aantallen klanten een </a:t>
            </a:r>
            <a:br>
              <a:rPr lang="nl-NL" sz="2000" dirty="0" smtClean="0"/>
            </a:br>
            <a:r>
              <a:rPr lang="nl-NL" sz="2000" u="sng" dirty="0" smtClean="0"/>
              <a:t>risicobereidheidsprofiel</a:t>
            </a:r>
            <a:r>
              <a:rPr lang="nl-NL" sz="2000" dirty="0" smtClean="0"/>
              <a:t> op te stellen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Vaststellen of het risicobereidheidsprofiel een duidelijke relatie heeft </a:t>
            </a:r>
            <a:br>
              <a:rPr lang="nl-NL" sz="2000" dirty="0" smtClean="0"/>
            </a:br>
            <a:r>
              <a:rPr lang="nl-NL" sz="2000" dirty="0" smtClean="0"/>
              <a:t>met de schadelast</a:t>
            </a:r>
          </a:p>
          <a:p>
            <a:endParaRPr lang="nl-NL" sz="2000" dirty="0" smtClean="0"/>
          </a:p>
          <a:p>
            <a:r>
              <a:rPr lang="nl-NL" sz="2000" b="1" dirty="0" smtClean="0"/>
              <a:t>Argumenten voor het onderzoek: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Het onderzoek geeft inzicht in een mogelijke tarieffactor gebaseerd op gedrag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Het objectief in beeld brengen van gedrag van individuen en groepen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Klantgedrag is naar verwachting van invloed bij (auto)schade</a:t>
            </a:r>
            <a:endParaRPr lang="nl-NL" sz="2000" dirty="0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80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9121" y="1578896"/>
            <a:ext cx="94578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/>
              <a:t>Registratie </a:t>
            </a:r>
            <a:r>
              <a:rPr lang="nl-NL" sz="1700" dirty="0"/>
              <a:t>data:	</a:t>
            </a:r>
            <a:r>
              <a:rPr lang="nl-NL" sz="1700" dirty="0" smtClean="0"/>
              <a:t>De </a:t>
            </a:r>
            <a:r>
              <a:rPr lang="nl-NL" sz="1700" dirty="0"/>
              <a:t>feitelijke schadelast per polishouder</a:t>
            </a:r>
          </a:p>
          <a:p>
            <a:r>
              <a:rPr lang="nl-NL" sz="1700" dirty="0" smtClean="0"/>
              <a:t>Sense </a:t>
            </a:r>
            <a:r>
              <a:rPr lang="nl-NL" sz="1700" dirty="0"/>
              <a:t>data:	YX meetdata (in dit geval ‘VIT’, ‘INT’ en ‘PHI</a:t>
            </a:r>
            <a:r>
              <a:rPr lang="nl-NL" sz="1700" dirty="0" smtClean="0"/>
              <a:t>’)</a:t>
            </a:r>
          </a:p>
          <a:p>
            <a:endParaRPr lang="nl-NL" sz="1700" dirty="0" smtClean="0"/>
          </a:p>
          <a:p>
            <a:r>
              <a:rPr lang="nl-NL" sz="1700" dirty="0" smtClean="0"/>
              <a:t>Onderzoek </a:t>
            </a:r>
            <a:r>
              <a:rPr lang="nl-NL" sz="1700" dirty="0"/>
              <a:t>uitgezet in klantpanel (N=3500 ; respons </a:t>
            </a:r>
            <a:r>
              <a:rPr lang="nl-NL" sz="1700" dirty="0" smtClean="0"/>
              <a:t>N=1418)</a:t>
            </a:r>
            <a:r>
              <a:rPr lang="nl-NL" sz="1700" dirty="0"/>
              <a:t/>
            </a:r>
            <a:br>
              <a:rPr lang="nl-NL" sz="1700" dirty="0"/>
            </a:br>
            <a:r>
              <a:rPr lang="nl-NL" sz="1700" dirty="0"/>
              <a:t>Panel en steekproef zijn representatief voor het gehele klantenbestand.</a:t>
            </a:r>
          </a:p>
          <a:p>
            <a:endParaRPr lang="nl-NL" sz="1700" dirty="0" smtClean="0"/>
          </a:p>
          <a:p>
            <a:r>
              <a:rPr lang="nl-NL" sz="1700" b="1" dirty="0" smtClean="0"/>
              <a:t>Werkwijze en bevindingen:</a:t>
            </a:r>
          </a:p>
          <a:p>
            <a:endParaRPr lang="nl-NL" sz="1700" dirty="0" smtClean="0"/>
          </a:p>
          <a:p>
            <a:r>
              <a:rPr lang="nl-NL" sz="1700" dirty="0" smtClean="0"/>
              <a:t>1. Patronen op groepsniveau:</a:t>
            </a:r>
          </a:p>
          <a:p>
            <a:r>
              <a:rPr lang="nl-NL" sz="1700" dirty="0"/>
              <a:t>	</a:t>
            </a:r>
            <a:r>
              <a:rPr lang="nl-NL" sz="1700" dirty="0" smtClean="0"/>
              <a:t>hoe hoger de schadelast, hoe lager de scores op sense data</a:t>
            </a:r>
            <a:br>
              <a:rPr lang="nl-NL" sz="1700" dirty="0" smtClean="0"/>
            </a:br>
            <a:r>
              <a:rPr lang="nl-NL" sz="1700" dirty="0" smtClean="0"/>
              <a:t>	hoe lager de schadelast, hoe hoger de scores op sense data</a:t>
            </a:r>
          </a:p>
          <a:p>
            <a:endParaRPr lang="nl-NL" sz="1700" dirty="0"/>
          </a:p>
          <a:p>
            <a:r>
              <a:rPr lang="nl-NL" sz="1700" dirty="0" smtClean="0"/>
              <a:t>2. Opzetten van een risicoclassificatiesysteem op basis van gedrag</a:t>
            </a:r>
          </a:p>
          <a:p>
            <a:r>
              <a:rPr lang="nl-NL" sz="1700" dirty="0"/>
              <a:t>	S</a:t>
            </a:r>
            <a:r>
              <a:rPr lang="nl-NL" sz="1700" dirty="0" smtClean="0"/>
              <a:t>cores: HOOG, LAAG, NEUTRAAL op de drie sense data waarden (VIT, INT, PHI)</a:t>
            </a:r>
            <a:br>
              <a:rPr lang="nl-NL" sz="1700" dirty="0" smtClean="0"/>
            </a:br>
            <a:r>
              <a:rPr lang="nl-NL" sz="1700" dirty="0" smtClean="0"/>
              <a:t/>
            </a:r>
            <a:br>
              <a:rPr lang="nl-NL" sz="1700" dirty="0" smtClean="0"/>
            </a:br>
            <a:r>
              <a:rPr lang="nl-NL" sz="1700" dirty="0" smtClean="0"/>
              <a:t>3. Alle respondenten zijn vervolgens ingedeeld volgens dit classificatie systeem.</a:t>
            </a:r>
          </a:p>
          <a:p>
            <a:r>
              <a:rPr lang="nl-NL" sz="1700" dirty="0" smtClean="0"/>
              <a:t/>
            </a:r>
            <a:br>
              <a:rPr lang="nl-NL" sz="1700" dirty="0" smtClean="0"/>
            </a:br>
            <a:r>
              <a:rPr lang="nl-NL" sz="1700" dirty="0" smtClean="0"/>
              <a:t>4. De classificatie is ‘ge-back-test’ op de individuele ‘schadelast-gedrag’ koppeling.</a:t>
            </a:r>
          </a:p>
          <a:p>
            <a:r>
              <a:rPr lang="nl-NL" sz="1700" dirty="0" smtClean="0"/>
              <a:t>	Doel: vaststellen of de relatie blijft bestaan en ‘voorspellende waarde’ heeft.</a:t>
            </a:r>
          </a:p>
          <a:p>
            <a:endParaRPr lang="nl-NL" sz="1700" dirty="0"/>
          </a:p>
        </p:txBody>
      </p:sp>
      <p:sp>
        <p:nvSpPr>
          <p:cNvPr id="3" name="Tekstvak 2"/>
          <p:cNvSpPr txBox="1"/>
          <p:nvPr/>
        </p:nvSpPr>
        <p:spPr>
          <a:xfrm>
            <a:off x="2818744" y="477157"/>
            <a:ext cx="3571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Case schadelast – gedrag:  </a:t>
            </a:r>
            <a:br>
              <a:rPr lang="nl-NL" sz="2400" b="1" dirty="0" smtClean="0"/>
            </a:br>
            <a:r>
              <a:rPr lang="nl-NL" sz="2400" b="1" dirty="0" smtClean="0"/>
              <a:t>Smart data aan het werk</a:t>
            </a:r>
            <a:endParaRPr lang="nl-NL" sz="2400" b="1" dirty="0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262896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6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6" y="2134450"/>
            <a:ext cx="84582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253897" y="606148"/>
            <a:ext cx="4636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Case schadelast – gedrag:   </a:t>
            </a:r>
            <a:br>
              <a:rPr lang="nl-NL" sz="2400" b="1" dirty="0" smtClean="0"/>
            </a:br>
            <a:r>
              <a:rPr lang="nl-NL" sz="2400" b="1" dirty="0" smtClean="0"/>
              <a:t>De classificatie op basis van gedrag</a:t>
            </a:r>
            <a:endParaRPr lang="nl-NL" sz="2400" b="1" dirty="0"/>
          </a:p>
        </p:txBody>
      </p:sp>
      <p:sp>
        <p:nvSpPr>
          <p:cNvPr id="4" name="Ovaal 3"/>
          <p:cNvSpPr/>
          <p:nvPr/>
        </p:nvSpPr>
        <p:spPr>
          <a:xfrm>
            <a:off x="3909775" y="2337576"/>
            <a:ext cx="1066781" cy="3816424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8230256" y="2049544"/>
            <a:ext cx="1512168" cy="4536504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9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96" y="1556865"/>
            <a:ext cx="73342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84" y="2678879"/>
            <a:ext cx="495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188425" y="489951"/>
            <a:ext cx="3433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Case schadelast – gedrag:</a:t>
            </a:r>
            <a:br>
              <a:rPr lang="nl-NL" sz="2400" b="1" dirty="0" smtClean="0"/>
            </a:br>
            <a:r>
              <a:rPr lang="nl-NL" sz="2400" b="1" dirty="0" smtClean="0"/>
              <a:t>De resultaten</a:t>
            </a:r>
            <a:endParaRPr lang="nl-NL" sz="2400" b="1" dirty="0"/>
          </a:p>
        </p:txBody>
      </p:sp>
      <p:sp>
        <p:nvSpPr>
          <p:cNvPr id="5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399376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27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28825" y="3128240"/>
            <a:ext cx="781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Slot boodschap:   </a:t>
            </a:r>
            <a:r>
              <a:rPr lang="nl-NL" sz="3600" b="1" dirty="0" smtClean="0"/>
              <a:t>Probeer het eens! </a:t>
            </a:r>
            <a:r>
              <a:rPr lang="nl-NL" sz="3600" dirty="0" smtClean="0">
                <a:sym typeface="Wingdings" panose="05000000000000000000" pitchFamily="2" charset="2"/>
              </a:rPr>
              <a:t></a:t>
            </a:r>
            <a:endParaRPr lang="nl-NL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86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3159" y="1416057"/>
            <a:ext cx="10376559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/>
              <a:t>Wrap</a:t>
            </a:r>
            <a:r>
              <a:rPr lang="nl-NL" sz="2400" b="1" dirty="0" smtClean="0"/>
              <a:t>-up:  Nieuw Denken</a:t>
            </a:r>
          </a:p>
          <a:p>
            <a:endParaRPr lang="nl-NL" dirty="0" smtClean="0"/>
          </a:p>
          <a:p>
            <a:r>
              <a:rPr lang="nl-NL" sz="2200" dirty="0" smtClean="0"/>
              <a:t>Transformatie:</a:t>
            </a:r>
          </a:p>
          <a:p>
            <a:endParaRPr lang="nl-NL" sz="2200" dirty="0" smtClean="0"/>
          </a:p>
          <a:p>
            <a:r>
              <a:rPr lang="nl-NL" sz="2200" dirty="0" smtClean="0"/>
              <a:t>VAN:</a:t>
            </a:r>
            <a:br>
              <a:rPr lang="nl-NL" sz="2200" dirty="0" smtClean="0"/>
            </a:br>
            <a:r>
              <a:rPr lang="nl-NL" sz="2200" dirty="0" smtClean="0"/>
              <a:t>Klassiek denken over risico:	Risico = kans x impact</a:t>
            </a:r>
          </a:p>
          <a:p>
            <a:endParaRPr lang="nl-NL" sz="2000" dirty="0" smtClean="0"/>
          </a:p>
          <a:p>
            <a:r>
              <a:rPr lang="nl-NL" sz="2200" dirty="0" smtClean="0"/>
              <a:t>NAAR:</a:t>
            </a:r>
          </a:p>
          <a:p>
            <a:r>
              <a:rPr lang="nl-NL" sz="2200" dirty="0" smtClean="0"/>
              <a:t>Nieuw denken over risico:  	Het klassieke begrip ‘risico’ verlengen met gedragsrisico, </a:t>
            </a:r>
            <a:br>
              <a:rPr lang="nl-NL" sz="2200" dirty="0" smtClean="0"/>
            </a:br>
            <a:r>
              <a:rPr lang="nl-NL" sz="2200" dirty="0" smtClean="0"/>
              <a:t>				om er vervolgens integraal (‘hard-zacht’) naar te kijken.</a:t>
            </a: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/>
          </a:p>
          <a:p>
            <a:r>
              <a:rPr lang="nl-NL" sz="2000" dirty="0" smtClean="0"/>
              <a:t>	</a:t>
            </a:r>
            <a:r>
              <a:rPr lang="nl-NL" sz="2200" dirty="0" smtClean="0"/>
              <a:t>Perspectieven:	- Institutioneel; vanuit toezicht en samenleving</a:t>
            </a:r>
          </a:p>
          <a:p>
            <a:r>
              <a:rPr lang="nl-NL" sz="2200" dirty="0"/>
              <a:t>	</a:t>
            </a:r>
            <a:r>
              <a:rPr lang="nl-NL" sz="2200" dirty="0" smtClean="0"/>
              <a:t>		- Collectief; vanuit organisaties en organisatie eenheden</a:t>
            </a:r>
          </a:p>
          <a:p>
            <a:r>
              <a:rPr lang="nl-NL" sz="2200" dirty="0"/>
              <a:t>	</a:t>
            </a:r>
            <a:r>
              <a:rPr lang="nl-NL" sz="2200" dirty="0" smtClean="0"/>
              <a:t>		- Individueel; de mens als onderdeel van sociale systemen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58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19793" y="1435609"/>
            <a:ext cx="94388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Introductie:	Nieuw Meten en voorspellen</a:t>
            </a:r>
          </a:p>
          <a:p>
            <a:endParaRPr lang="nl-NL" sz="2000" dirty="0"/>
          </a:p>
          <a:p>
            <a:r>
              <a:rPr lang="nl-NL" sz="2400" i="1" dirty="0"/>
              <a:t>‘Nieuw Meten operationaliseert Nieuw Denken’</a:t>
            </a:r>
          </a:p>
          <a:p>
            <a:endParaRPr lang="nl-NL" sz="2400" dirty="0"/>
          </a:p>
          <a:p>
            <a:r>
              <a:rPr lang="nl-NL" sz="2400" dirty="0" smtClean="0"/>
              <a:t>Transformatie</a:t>
            </a:r>
            <a:r>
              <a:rPr lang="nl-NL" sz="2400" dirty="0"/>
              <a:t>:</a:t>
            </a:r>
          </a:p>
          <a:p>
            <a:endParaRPr lang="nl-NL" sz="2400" dirty="0"/>
          </a:p>
          <a:p>
            <a:r>
              <a:rPr lang="nl-NL" sz="2400" dirty="0"/>
              <a:t>VAN:</a:t>
            </a:r>
          </a:p>
          <a:p>
            <a:r>
              <a:rPr lang="nl-NL" sz="2400" dirty="0"/>
              <a:t>Klassiek meten:	Stemmingsmeting (normatieve meting) </a:t>
            </a:r>
            <a:br>
              <a:rPr lang="nl-NL" sz="2400" dirty="0"/>
            </a:br>
            <a:r>
              <a:rPr lang="nl-NL" sz="2400" dirty="0"/>
              <a:t>		</a:t>
            </a:r>
            <a:r>
              <a:rPr lang="nl-NL" sz="2400" dirty="0" smtClean="0"/>
              <a:t>	+ </a:t>
            </a:r>
            <a:r>
              <a:rPr lang="nl-NL" sz="2400" dirty="0"/>
              <a:t>interviews (kwalitatief onderzoek)</a:t>
            </a:r>
          </a:p>
          <a:p>
            <a:r>
              <a:rPr lang="nl-NL" sz="2400" dirty="0"/>
              <a:t>		</a:t>
            </a:r>
          </a:p>
          <a:p>
            <a:r>
              <a:rPr lang="nl-NL" sz="2400" dirty="0"/>
              <a:t>NAAR:</a:t>
            </a:r>
          </a:p>
          <a:p>
            <a:r>
              <a:rPr lang="nl-NL" sz="2400" dirty="0"/>
              <a:t>Nieuw meten:  	Online kwalitatief onderzoek (ipsatieve meting)</a:t>
            </a:r>
            <a:br>
              <a:rPr lang="nl-NL" sz="2400" dirty="0"/>
            </a:br>
            <a:r>
              <a:rPr lang="nl-NL" sz="2400" dirty="0"/>
              <a:t>		</a:t>
            </a:r>
            <a:r>
              <a:rPr lang="nl-NL" sz="2400" dirty="0" smtClean="0"/>
              <a:t>	+ </a:t>
            </a:r>
            <a:r>
              <a:rPr lang="nl-NL" sz="2400" dirty="0"/>
              <a:t>data-gedreven werken (</a:t>
            </a:r>
            <a:r>
              <a:rPr lang="nl-NL" sz="2400" i="1" dirty="0"/>
              <a:t>sense data</a:t>
            </a:r>
            <a:r>
              <a:rPr lang="nl-NL" sz="2400" dirty="0" smtClean="0"/>
              <a:t>!)</a:t>
            </a:r>
            <a:endParaRPr lang="nl-NL" sz="24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8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34345" y="1409637"/>
            <a:ext cx="942430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Wat meten we eigenlijk?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 smtClean="0"/>
              <a:t>Gedrag = wat mensen hebben gedaan</a:t>
            </a:r>
          </a:p>
          <a:p>
            <a:r>
              <a:rPr lang="nl-NL" dirty="0" smtClean="0"/>
              <a:t>Intentie = het waarom achter het gedrag; dat wat leidt tot gedrag</a:t>
            </a:r>
          </a:p>
          <a:p>
            <a:r>
              <a:rPr lang="nl-NL" dirty="0"/>
              <a:t>	</a:t>
            </a:r>
            <a:r>
              <a:rPr lang="nl-NL" dirty="0" smtClean="0"/>
              <a:t>- houding, gedrag en denken</a:t>
            </a:r>
          </a:p>
          <a:p>
            <a:r>
              <a:rPr lang="nl-NL" dirty="0"/>
              <a:t>	</a:t>
            </a:r>
            <a:r>
              <a:rPr lang="nl-NL" dirty="0" smtClean="0"/>
              <a:t>- voorkeuren en afkeuren</a:t>
            </a:r>
          </a:p>
          <a:p>
            <a:r>
              <a:rPr lang="nl-NL" dirty="0"/>
              <a:t>	</a:t>
            </a:r>
            <a:r>
              <a:rPr lang="nl-NL" dirty="0" smtClean="0"/>
              <a:t>- motieven, geneigdheden, drijfveren, overtuigingen, etc.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YX Company meet </a:t>
            </a:r>
            <a:r>
              <a:rPr lang="nl-NL" i="1" dirty="0" smtClean="0"/>
              <a:t>intentionaliteit</a:t>
            </a:r>
            <a:r>
              <a:rPr lang="nl-NL" dirty="0"/>
              <a:t>:</a:t>
            </a:r>
            <a:r>
              <a:rPr lang="nl-NL" dirty="0" smtClean="0"/>
              <a:t> ‘Wij weten </a:t>
            </a:r>
            <a:r>
              <a:rPr lang="nl-NL" u="sng" dirty="0" smtClean="0"/>
              <a:t>waarom</a:t>
            </a:r>
            <a:r>
              <a:rPr lang="nl-NL" dirty="0" smtClean="0"/>
              <a:t> mensen doen wat ze doen’.</a:t>
            </a: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2000" b="1" dirty="0" smtClean="0"/>
              <a:t>Meettechniek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Ipsatief meten  vs.  Normatief meten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Statistisch valide!  (construct validiteit)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2000" b="1" dirty="0" smtClean="0"/>
              <a:t>Agenda voor vandaag:  Drie toepassingen laten zien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Soft Controls in de Audit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Terugkoppeling van de resultaten van de meting onder de congresdeelnemers</a:t>
            </a:r>
          </a:p>
          <a:p>
            <a:pPr marL="285750" indent="-285750">
              <a:buFontTx/>
              <a:buChar char="-"/>
            </a:pPr>
            <a:r>
              <a:rPr lang="nl-NL" dirty="0" err="1" smtClean="0"/>
              <a:t>Predictive</a:t>
            </a:r>
            <a:r>
              <a:rPr lang="nl-NL" dirty="0" smtClean="0"/>
              <a:t> Analytics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4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31840" y="4077072"/>
            <a:ext cx="436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Deel 1:   Soft Controls in de audit</a:t>
            </a:r>
            <a:endParaRPr lang="nl-NL" sz="2400" b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6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6" t="-4990" r="-1889" b="-5806"/>
          <a:stretch/>
        </p:blipFill>
        <p:spPr>
          <a:xfrm>
            <a:off x="961937" y="2053647"/>
            <a:ext cx="7153915" cy="317555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1871261" y="720907"/>
            <a:ext cx="151216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 smtClean="0"/>
              <a:t>Leiderschap:</a:t>
            </a: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>De wijze waarop leidinggevenden en medewerkers elkaar richting en sturing geven.</a:t>
            </a:r>
            <a:endParaRPr lang="nl-NL" sz="1200" dirty="0"/>
          </a:p>
        </p:txBody>
      </p:sp>
      <p:sp>
        <p:nvSpPr>
          <p:cNvPr id="5" name="Tekstvak 4"/>
          <p:cNvSpPr txBox="1"/>
          <p:nvPr/>
        </p:nvSpPr>
        <p:spPr>
          <a:xfrm>
            <a:off x="1855077" y="5365665"/>
            <a:ext cx="2455627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/>
              <a:t>Communiceren</a:t>
            </a:r>
            <a:r>
              <a:rPr lang="nl-NL" sz="1200" dirty="0"/>
              <a:t> betreft de wijze waarop binnen de organisatie informatie wordt gedeeld met en door leidinggevenden en </a:t>
            </a:r>
            <a:r>
              <a:rPr lang="nl-NL" sz="1200" dirty="0" smtClean="0"/>
              <a:t>medewerkers.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818953" y="716503"/>
            <a:ext cx="2736304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/>
              <a:t>Faciliteren</a:t>
            </a:r>
            <a:r>
              <a:rPr lang="nl-NL" sz="1200" dirty="0"/>
              <a:t> heeft betrekking op aandacht die uitgaat naar het ter beschikking stellen van tijd en middelen die leidinggevenden en medewerkers nodig hebben om hun functie goed uit te kunnen voeren.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735397" y="5365665"/>
            <a:ext cx="2599643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/>
              <a:t>Stimuleren</a:t>
            </a:r>
            <a:r>
              <a:rPr lang="nl-NL" sz="1200" dirty="0"/>
              <a:t> omvat de mate waarin leidinggevenden en medewerkers elkaar motiveren om </a:t>
            </a:r>
            <a:r>
              <a:rPr lang="nl-NL" sz="1200" dirty="0" smtClean="0"/>
              <a:t>organisatie-doelstellingen </a:t>
            </a:r>
            <a:r>
              <a:rPr lang="nl-NL" sz="1200" dirty="0"/>
              <a:t>te bereiken of prestaties te leveren.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172023" y="3041258"/>
            <a:ext cx="2808312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 smtClean="0"/>
              <a:t>Reageren: </a:t>
            </a:r>
            <a:r>
              <a:rPr lang="nl-NL" sz="1200" dirty="0" smtClean="0"/>
              <a:t>Bestaat </a:t>
            </a:r>
            <a:r>
              <a:rPr lang="nl-NL" sz="1200" dirty="0"/>
              <a:t>er een cultuur van het onderling aanspreken op gedrag en geeft men elkaar feedback? </a:t>
            </a: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>Op </a:t>
            </a:r>
            <a:r>
              <a:rPr lang="nl-NL" sz="1200" dirty="0"/>
              <a:t>welke wijze wordt er gereageerd op ongewenst gedrag en vindt communicatie plaats indien actie is ondernomen</a:t>
            </a:r>
            <a:r>
              <a:rPr lang="nl-NL" sz="1200" dirty="0" smtClean="0"/>
              <a:t>?</a:t>
            </a:r>
            <a:endParaRPr lang="nl-NL" sz="1200" dirty="0"/>
          </a:p>
        </p:txBody>
      </p:sp>
      <p:sp>
        <p:nvSpPr>
          <p:cNvPr id="9" name="Tijdelijke aanduiding voor dianumm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EC2AE-35CC-473A-BE03-14CB35FB5E9B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1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/>
        </p:nvSpPr>
        <p:spPr bwMode="auto">
          <a:xfrm>
            <a:off x="1989531" y="528596"/>
            <a:ext cx="5244749" cy="5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395" b="1">
                <a:solidFill>
                  <a:srgbClr val="ED1A3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395" b="1">
                <a:solidFill>
                  <a:srgbClr val="ED1A3B"/>
                </a:solidFill>
                <a:latin typeface="Trebuchet MS" pitchFamily="34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395" b="1">
                <a:solidFill>
                  <a:srgbClr val="ED1A3B"/>
                </a:solidFill>
                <a:latin typeface="Trebuchet MS" pitchFamily="34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395" b="1">
                <a:solidFill>
                  <a:srgbClr val="ED1A3B"/>
                </a:solidFill>
                <a:latin typeface="Trebuchet MS" pitchFamily="34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395" b="1">
                <a:solidFill>
                  <a:srgbClr val="ED1A3B"/>
                </a:solidFill>
                <a:latin typeface="Trebuchet MS" pitchFamily="34" charset="0"/>
              </a:defRPr>
            </a:lvl5pPr>
            <a:lvl6pPr marL="390997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395" b="1">
                <a:solidFill>
                  <a:srgbClr val="ED1A3B"/>
                </a:solidFill>
                <a:latin typeface="Trebuchet MS" pitchFamily="34" charset="0"/>
              </a:defRPr>
            </a:lvl6pPr>
            <a:lvl7pPr marL="781995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395" b="1">
                <a:solidFill>
                  <a:srgbClr val="ED1A3B"/>
                </a:solidFill>
                <a:latin typeface="Trebuchet MS" pitchFamily="34" charset="0"/>
              </a:defRPr>
            </a:lvl7pPr>
            <a:lvl8pPr marL="1172992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395" b="1">
                <a:solidFill>
                  <a:srgbClr val="ED1A3B"/>
                </a:solidFill>
                <a:latin typeface="Trebuchet MS" pitchFamily="34" charset="0"/>
              </a:defRPr>
            </a:lvl8pPr>
            <a:lvl9pPr marL="156399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395" b="1">
                <a:solidFill>
                  <a:srgbClr val="ED1A3B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dirty="0" smtClean="0"/>
              <a:t>METEN IS WETEN: </a:t>
            </a:r>
            <a:br>
              <a:rPr lang="nl-NL" dirty="0" smtClean="0"/>
            </a:br>
            <a:r>
              <a:rPr lang="nl-NL" dirty="0" smtClean="0"/>
              <a:t>BDO SOFT CONTROL SCAN IN DE AUDIT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81" y="1407864"/>
            <a:ext cx="5583662" cy="30301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415307" y="1876484"/>
            <a:ext cx="3015333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 lvl="0" algn="l"/>
            <a:endParaRPr lang="nl-NL" b="0" dirty="0">
              <a:solidFill>
                <a:srgbClr val="786860"/>
              </a:solidFill>
            </a:endParaRPr>
          </a:p>
          <a:p>
            <a:pPr lvl="0" algn="l"/>
            <a:r>
              <a:rPr lang="nl-NL" b="0" dirty="0">
                <a:solidFill>
                  <a:srgbClr val="2EAFA4"/>
                </a:solidFill>
              </a:rPr>
              <a:t>BELEVING</a:t>
            </a:r>
          </a:p>
          <a:p>
            <a:pPr lvl="0" algn="l"/>
            <a:r>
              <a:rPr lang="nl-NL" b="0" dirty="0">
                <a:solidFill>
                  <a:schemeClr val="bg1">
                    <a:lumMod val="50000"/>
                  </a:schemeClr>
                </a:solidFill>
              </a:rPr>
              <a:t>Bijvoorbeeld: Wordt er binnen de organisatie adequaat en consequent gereageerd op ongewenst gedrag</a:t>
            </a:r>
            <a:r>
              <a:rPr lang="nl-NL" b="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0" algn="l"/>
            <a:endParaRPr lang="nl-NL" b="0" dirty="0">
              <a:solidFill>
                <a:srgbClr val="786860"/>
              </a:solidFill>
            </a:endParaRPr>
          </a:p>
          <a:p>
            <a:pPr lvl="0" algn="l"/>
            <a:endParaRPr lang="nl-NL" b="0" dirty="0" smtClean="0">
              <a:solidFill>
                <a:srgbClr val="2EAFA4"/>
              </a:solidFill>
            </a:endParaRPr>
          </a:p>
          <a:p>
            <a:pPr lvl="0" algn="l"/>
            <a:r>
              <a:rPr lang="nl-NL" b="0" dirty="0" smtClean="0">
                <a:solidFill>
                  <a:srgbClr val="2EAFA4"/>
                </a:solidFill>
              </a:rPr>
              <a:t>INTENTIONEEL </a:t>
            </a:r>
            <a:r>
              <a:rPr lang="nl-NL" b="0" dirty="0">
                <a:solidFill>
                  <a:srgbClr val="2EAFA4"/>
                </a:solidFill>
              </a:rPr>
              <a:t>GEDRAG</a:t>
            </a:r>
          </a:p>
          <a:p>
            <a:pPr lvl="0" algn="l"/>
            <a:r>
              <a:rPr lang="nl-NL" b="0" dirty="0">
                <a:solidFill>
                  <a:schemeClr val="bg1">
                    <a:lumMod val="50000"/>
                  </a:schemeClr>
                </a:solidFill>
              </a:rPr>
              <a:t>Bijvoorbeeld: Ben je geneigd een ander aan te spreken?</a:t>
            </a:r>
          </a:p>
          <a:p>
            <a:pPr lvl="0" algn="l"/>
            <a:endParaRPr lang="nl-NL" dirty="0">
              <a:solidFill>
                <a:srgbClr val="786860"/>
              </a:solidFill>
            </a:endParaRPr>
          </a:p>
          <a:p>
            <a:pPr lvl="0" algn="l"/>
            <a:endParaRPr lang="nl-NL" dirty="0" smtClean="0">
              <a:solidFill>
                <a:srgbClr val="786860"/>
              </a:solidFill>
            </a:endParaRPr>
          </a:p>
          <a:p>
            <a:pPr lvl="0" algn="l"/>
            <a:endParaRPr lang="nl-NL" dirty="0">
              <a:solidFill>
                <a:srgbClr val="78686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2263" y="4548716"/>
            <a:ext cx="9635315" cy="213904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900" dirty="0" smtClean="0"/>
              <a:t>Zodra </a:t>
            </a:r>
            <a:r>
              <a:rPr lang="nl-NL" sz="1900" dirty="0"/>
              <a:t>de hard- en soft </a:t>
            </a:r>
            <a:r>
              <a:rPr lang="nl-NL" sz="1900" dirty="0" err="1"/>
              <a:t>controls</a:t>
            </a:r>
            <a:r>
              <a:rPr lang="nl-NL" sz="1900" dirty="0"/>
              <a:t> uit balans zijn, is dit direct van invloed op de effectiviteit </a:t>
            </a:r>
            <a:r>
              <a:rPr lang="nl-NL" sz="1900" dirty="0" smtClean="0"/>
              <a:t/>
            </a:r>
            <a:br>
              <a:rPr lang="nl-NL" sz="1900" dirty="0" smtClean="0"/>
            </a:br>
            <a:r>
              <a:rPr lang="nl-NL" sz="1900" dirty="0" smtClean="0"/>
              <a:t>van </a:t>
            </a:r>
            <a:r>
              <a:rPr lang="nl-NL" sz="1900" dirty="0"/>
              <a:t>de interne beheersing</a:t>
            </a:r>
            <a:r>
              <a:rPr lang="nl-NL" sz="1900" dirty="0" smtClean="0"/>
              <a:t>. </a:t>
            </a:r>
            <a:br>
              <a:rPr lang="nl-NL" sz="1900" dirty="0" smtClean="0"/>
            </a:br>
            <a:endParaRPr lang="nl-NL" sz="1900" dirty="0" smtClean="0"/>
          </a:p>
          <a:p>
            <a:pPr marL="285750" indent="-285750">
              <a:buFontTx/>
              <a:buChar char="-"/>
            </a:pPr>
            <a:r>
              <a:rPr lang="nl-NL" sz="1900" dirty="0" smtClean="0"/>
              <a:t>De </a:t>
            </a:r>
            <a:r>
              <a:rPr lang="nl-NL" sz="1900" dirty="0"/>
              <a:t>kans op afwijkingen, met name in routinematige processen en in </a:t>
            </a:r>
            <a:r>
              <a:rPr lang="nl-NL" sz="1900" dirty="0" smtClean="0"/>
              <a:t>schattingsprocessen, is </a:t>
            </a:r>
            <a:r>
              <a:rPr lang="nl-NL" sz="1900" dirty="0"/>
              <a:t>groter. </a:t>
            </a:r>
            <a:r>
              <a:rPr lang="nl-NL" sz="1900" dirty="0" smtClean="0"/>
              <a:t/>
            </a:r>
            <a:br>
              <a:rPr lang="nl-NL" sz="1900" dirty="0" smtClean="0"/>
            </a:br>
            <a:endParaRPr lang="nl-NL" sz="1900" dirty="0" smtClean="0"/>
          </a:p>
          <a:p>
            <a:pPr marL="285750" indent="-285750">
              <a:buFontTx/>
              <a:buChar char="-"/>
            </a:pPr>
            <a:r>
              <a:rPr lang="nl-NL" sz="1900" dirty="0" smtClean="0"/>
              <a:t>Daarnaast </a:t>
            </a:r>
            <a:r>
              <a:rPr lang="nl-NL" sz="1900" dirty="0"/>
              <a:t>beïnvloeden soft </a:t>
            </a:r>
            <a:r>
              <a:rPr lang="nl-NL" sz="1900" dirty="0" err="1"/>
              <a:t>controls</a:t>
            </a:r>
            <a:r>
              <a:rPr lang="nl-NL" sz="1900" dirty="0"/>
              <a:t> rechtstreeks het </a:t>
            </a:r>
            <a:r>
              <a:rPr lang="nl-NL" sz="1900" b="1" dirty="0"/>
              <a:t>frauderisico</a:t>
            </a:r>
            <a:r>
              <a:rPr lang="nl-NL" sz="1900" dirty="0"/>
              <a:t>. </a:t>
            </a:r>
          </a:p>
        </p:txBody>
      </p:sp>
      <p:sp>
        <p:nvSpPr>
          <p:cNvPr id="7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8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fbeeldingsresultaat voor coso 2013 princi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4" y="2019679"/>
            <a:ext cx="7416822" cy="44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1134261" y="1493277"/>
            <a:ext cx="701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Audit:  Koppeling Soft Controls met COSO 2013 </a:t>
            </a:r>
            <a:r>
              <a:rPr lang="nl-NL" sz="2400" b="1" dirty="0" smtClean="0"/>
              <a:t>  (1/2</a:t>
            </a:r>
            <a:r>
              <a:rPr lang="nl-NL" sz="2400" b="1" dirty="0"/>
              <a:t>)</a:t>
            </a:r>
          </a:p>
        </p:txBody>
      </p:sp>
      <p:sp>
        <p:nvSpPr>
          <p:cNvPr id="5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EEC2AE-35CC-473A-BE03-14CB35FB5E9B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75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707</Words>
  <Application>Microsoft Office PowerPoint</Application>
  <PresentationFormat>Aangepast</PresentationFormat>
  <Paragraphs>300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 1</dc:title>
  <dc:creator>Glenn Rudolph</dc:creator>
  <cp:lastModifiedBy>Berend Jansen</cp:lastModifiedBy>
  <cp:revision>20</cp:revision>
  <dcterms:created xsi:type="dcterms:W3CDTF">2016-12-05T18:49:53Z</dcterms:created>
  <dcterms:modified xsi:type="dcterms:W3CDTF">2016-12-07T11:09:57Z</dcterms:modified>
</cp:coreProperties>
</file>